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317"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48" r:id="rId22"/>
    <p:sldId id="338" r:id="rId23"/>
    <p:sldId id="339" r:id="rId24"/>
    <p:sldId id="340" r:id="rId25"/>
    <p:sldId id="341" r:id="rId26"/>
    <p:sldId id="347" r:id="rId27"/>
    <p:sldId id="306" r:id="rId28"/>
    <p:sldId id="337" r:id="rId29"/>
    <p:sldId id="342" r:id="rId30"/>
    <p:sldId id="343" r:id="rId31"/>
    <p:sldId id="344" r:id="rId32"/>
    <p:sldId id="345" r:id="rId33"/>
    <p:sldId id="309" r:id="rId34"/>
    <p:sldId id="311" r:id="rId35"/>
    <p:sldId id="312" r:id="rId36"/>
    <p:sldId id="313"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4" d="100"/>
          <a:sy n="54" d="100"/>
        </p:scale>
        <p:origin x="1866" y="6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56D6239-1519-4FAD-AA04-132AD418042E}" type="datetimeFigureOut">
              <a:rPr lang="ar-SA" smtClean="0"/>
              <a:t>18/06/1443</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AE83452-BD31-4139-B73E-F2F538330D66}" type="slidenum">
              <a:rPr lang="ar-SA" smtClean="0"/>
              <a:t>‹#›</a:t>
            </a:fld>
            <a:endParaRPr lang="ar-SA"/>
          </a:p>
        </p:txBody>
      </p:sp>
    </p:spTree>
    <p:extLst>
      <p:ext uri="{BB962C8B-B14F-4D97-AF65-F5344CB8AC3E}">
        <p14:creationId xmlns:p14="http://schemas.microsoft.com/office/powerpoint/2010/main" val="26643698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cs typeface="Arial"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AE126706-603A-4A64-BF71-4A19559FE25D}" type="slidenum">
              <a:rPr lang="ar-SA" smtClean="0"/>
              <a:pPr eaLnBrk="1" hangingPunct="1"/>
              <a:t>2</a:t>
            </a:fld>
            <a:endParaRPr lang="en-US"/>
          </a:p>
        </p:txBody>
      </p:sp>
      <p:sp>
        <p:nvSpPr>
          <p:cNvPr id="1843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endParaRPr lang="en-US"/>
          </a:p>
        </p:txBody>
      </p:sp>
    </p:spTree>
    <p:extLst>
      <p:ext uri="{BB962C8B-B14F-4D97-AF65-F5344CB8AC3E}">
        <p14:creationId xmlns:p14="http://schemas.microsoft.com/office/powerpoint/2010/main" val="129548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C621F9EE-4C94-47B7-9915-061F76C4258D}" type="uaqdatetime1">
              <a:rPr lang="ar-SA" smtClean="0"/>
              <a:t>18/06/1443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6DC0116-D3B1-4695-8620-48A47A9D9FC3}" type="uaqdatetime1">
              <a:rPr lang="ar-SA" smtClean="0"/>
              <a:t>18/06/1443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C5740C8-B7FE-4477-BB69-6F7E7AD44134}" type="uaqdatetime1">
              <a:rPr lang="ar-SA" smtClean="0"/>
              <a:t>18/06/1443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2F3ACED-9854-4E89-AF95-8DA721D8C249}" type="uaqdatetime1">
              <a:rPr lang="ar-SA" smtClean="0"/>
              <a:t>18/06/1443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F3C92FB4-B757-4B57-9D37-B4597B19655C}" type="uaqdatetime1">
              <a:rPr lang="ar-SA" smtClean="0"/>
              <a:t>18/06/1443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40CF4DB8-5032-4926-A117-E90CCCF85220}" type="uaqdatetime1">
              <a:rPr lang="ar-SA" smtClean="0"/>
              <a:t>18/06/1443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19FEB62-D721-4926-87CE-94A4864066EC}" type="uaqdatetime1">
              <a:rPr lang="ar-SA" smtClean="0"/>
              <a:t>18/06/1443</a:t>
            </a:fld>
            <a:endParaRPr lang="ar-SA"/>
          </a:p>
        </p:txBody>
      </p:sp>
      <p:sp>
        <p:nvSpPr>
          <p:cNvPr id="8" name="عنصر نائب للتذييل 7"/>
          <p:cNvSpPr>
            <a:spLocks noGrp="1"/>
          </p:cNvSpPr>
          <p:nvPr>
            <p:ph type="ftr" sz="quarter" idx="11"/>
          </p:nvPr>
        </p:nvSpPr>
        <p:spPr/>
        <p:txBody>
          <a:bodyPr/>
          <a:lstStyle/>
          <a:p>
            <a:r>
              <a:rPr lang="en-US"/>
              <a:t>University of Basrah-College of Medicine-Physiol2ogy Department</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E598CFB6-A599-483A-B24B-5067122E27B6}" type="uaqdatetime1">
              <a:rPr lang="ar-SA" smtClean="0"/>
              <a:t>18/06/1443</a:t>
            </a:fld>
            <a:endParaRPr lang="ar-SA"/>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35D6218-8E6B-4B96-801D-0FCF9D6B6F8D}" type="uaqdatetime1">
              <a:rPr lang="ar-SA" smtClean="0"/>
              <a:t>18/06/1443</a:t>
            </a:fld>
            <a:endParaRPr lang="ar-SA"/>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76F3338-966F-404F-9990-A4DE9946D5E3}" type="uaqdatetime1">
              <a:rPr lang="ar-SA" smtClean="0"/>
              <a:t>18/06/1443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3BD66D8-934A-4BCD-9175-E5BE11AE72B7}" type="uaqdatetime1">
              <a:rPr lang="ar-SA" smtClean="0"/>
              <a:t>18/06/1443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3812FF-D5DC-4158-8494-1AD5BC81811E}" type="uaqdatetime1">
              <a:rPr lang="ar-SA" smtClean="0"/>
              <a:t>18/06/1443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University of Basrah-College of Medicine-Physiol2ogy Department</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720726"/>
            <a:ext cx="9144000" cy="523875"/>
          </a:xfrm>
          <a:prstGeom prst="rect">
            <a:avLst/>
          </a:prstGeom>
        </p:spPr>
        <p:txBody>
          <a:bodyPr>
            <a:spAutoFit/>
          </a:bodyPr>
          <a:lstStyle/>
          <a:p>
            <a:pPr algn="ctr" rtl="0">
              <a:defRPr/>
            </a:pPr>
            <a:r>
              <a:rPr lang="en-US" sz="2800" b="1" dirty="0">
                <a:latin typeface="Times New Roman" pitchFamily="18" charset="0"/>
                <a:cs typeface="Times New Roman" pitchFamily="18" charset="0"/>
              </a:rPr>
              <a:t>Medical physics</a:t>
            </a:r>
            <a:r>
              <a:rPr lang="en-US" sz="2800" kern="10" dirty="0">
                <a:ln w="9525">
                  <a:noFill/>
                  <a:round/>
                  <a:headEnd/>
                  <a:tailEnd/>
                </a:ln>
                <a:effectLst>
                  <a:prstShdw prst="shdw17" dist="17961" dir="2700000">
                    <a:srgbClr val="003D5C"/>
                  </a:prstShdw>
                </a:effectLst>
                <a:latin typeface="Arial Black"/>
                <a:cs typeface="Arial" charset="0"/>
              </a:rPr>
              <a:t> –</a:t>
            </a:r>
            <a:r>
              <a:rPr lang="en-US" sz="2800" b="1" kern="10" dirty="0">
                <a:ln w="9525">
                  <a:noFill/>
                  <a:round/>
                  <a:headEnd/>
                  <a:tailEnd/>
                </a:ln>
                <a:latin typeface="Times New Roman" panose="02020603050405020304" pitchFamily="18" charset="0"/>
                <a:cs typeface="Times New Roman" panose="02020603050405020304" pitchFamily="18" charset="0"/>
              </a:rPr>
              <a:t>first year  </a:t>
            </a:r>
            <a:endParaRPr lang="en-AU" sz="2800" b="1" kern="10" dirty="0">
              <a:ln w="9525">
                <a:noFill/>
                <a:round/>
                <a:headEnd/>
                <a:tailEnd/>
              </a:ln>
              <a:latin typeface="Times New Roman" panose="02020603050405020304" pitchFamily="18" charset="0"/>
              <a:cs typeface="Times New Roman" panose="02020603050405020304" pitchFamily="18" charset="0"/>
            </a:endParaRPr>
          </a:p>
        </p:txBody>
      </p:sp>
      <p:pic>
        <p:nvPicPr>
          <p:cNvPr id="2052" name="صورة 1" descr="C:\Users\haithemjwad\Desktop\شعار جامعة البصر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84" y="228600"/>
            <a:ext cx="13769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C:\Users\HP\Desktop\fifth_copy_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842" y="182564"/>
            <a:ext cx="152115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4"/>
          <p:cNvSpPr/>
          <p:nvPr/>
        </p:nvSpPr>
        <p:spPr>
          <a:xfrm>
            <a:off x="4508033" y="2323961"/>
            <a:ext cx="4617763" cy="2308324"/>
          </a:xfrm>
          <a:prstGeom prst="rect">
            <a:avLst/>
          </a:prstGeom>
        </p:spPr>
        <p:txBody>
          <a:bodyPr wrap="square">
            <a:spAutoFit/>
          </a:bodyPr>
          <a:lstStyle/>
          <a:p>
            <a:pPr algn="l" rtl="0">
              <a:defRPr/>
            </a:pPr>
            <a:r>
              <a:rPr lang="en-US" sz="2400" b="1" dirty="0">
                <a:solidFill>
                  <a:srgbClr val="FF0000"/>
                </a:solidFill>
                <a:latin typeface="Times New Roman" panose="02020603050405020304" pitchFamily="18" charset="0"/>
                <a:cs typeface="Times New Roman" panose="02020603050405020304" pitchFamily="18" charset="0"/>
              </a:rPr>
              <a:t>Heat and Cold in Medicine</a:t>
            </a:r>
            <a:r>
              <a:rPr lang="en-US" sz="2400" b="1" kern="10" dirty="0">
                <a:ln w="9525">
                  <a:noFill/>
                  <a:round/>
                  <a:headEnd/>
                  <a:tailEnd/>
                </a:ln>
                <a:latin typeface="Times New Roman" pitchFamily="18" charset="0"/>
                <a:cs typeface="Times New Roman"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a:p>
            <a:pPr algn="l" rtl="0"/>
            <a:r>
              <a:rPr lang="en-US" sz="2400" b="1" kern="10" dirty="0">
                <a:ln w="9525">
                  <a:noFill/>
                  <a:round/>
                  <a:headEnd/>
                  <a:tailEnd/>
                </a:ln>
                <a:latin typeface="Times New Roman" pitchFamily="18" charset="0"/>
                <a:cs typeface="Times New Roman" pitchFamily="18" charset="0"/>
              </a:rPr>
              <a:t>By </a:t>
            </a:r>
            <a:r>
              <a:rPr lang="en-US" sz="2400" b="1" dirty="0">
                <a:latin typeface="Times New Roman" pitchFamily="18" charset="0"/>
                <a:cs typeface="Times New Roman" pitchFamily="18" charset="0"/>
              </a:rPr>
              <a:t>Assistants professor  </a:t>
            </a:r>
          </a:p>
          <a:p>
            <a:pPr algn="l" rtl="0"/>
            <a:r>
              <a:rPr lang="en-US" sz="2400" b="1" dirty="0">
                <a:latin typeface="Times New Roman" pitchFamily="18" charset="0"/>
                <a:cs typeface="Times New Roman" pitchFamily="18" charset="0"/>
              </a:rPr>
              <a:t>Dr. Mohammed Ali Jaber</a:t>
            </a:r>
            <a:endParaRPr lang="en-US" sz="2400" b="1" kern="10" dirty="0">
              <a:ln w="9525">
                <a:noFill/>
                <a:round/>
                <a:headEnd/>
                <a:tailEnd/>
              </a:ln>
              <a:latin typeface="Times New Roman" pitchFamily="18" charset="0"/>
              <a:cs typeface="Times New Roman" pitchFamily="18" charset="0"/>
            </a:endParaRPr>
          </a:p>
          <a:p>
            <a:pPr algn="l" rtl="0">
              <a:defRPr/>
            </a:pPr>
            <a:r>
              <a:rPr lang="en-US" sz="2400" b="1" kern="10" dirty="0">
                <a:ln w="9525">
                  <a:noFill/>
                  <a:round/>
                  <a:headEnd/>
                  <a:tailEnd/>
                </a:ln>
                <a:latin typeface="Times New Roman" pitchFamily="18" charset="0"/>
                <a:cs typeface="Times New Roman" pitchFamily="18" charset="0"/>
              </a:rPr>
              <a:t>Physiology Department</a:t>
            </a:r>
          </a:p>
          <a:p>
            <a:pPr algn="l" rtl="0">
              <a:defRPr/>
            </a:pPr>
            <a:r>
              <a:rPr lang="en-US" sz="2400" b="1" kern="10" dirty="0">
                <a:ln w="9525">
                  <a:noFill/>
                  <a:round/>
                  <a:headEnd/>
                  <a:tailEnd/>
                </a:ln>
                <a:latin typeface="Times New Roman" pitchFamily="18" charset="0"/>
                <a:cs typeface="Times New Roman" pitchFamily="18" charset="0"/>
              </a:rPr>
              <a:t>College of Medicine</a:t>
            </a:r>
          </a:p>
          <a:p>
            <a:pPr algn="l" rtl="0">
              <a:defRPr/>
            </a:pPr>
            <a:r>
              <a:rPr lang="en-US" sz="2400" b="1" kern="10" dirty="0">
                <a:ln w="9525">
                  <a:noFill/>
                  <a:round/>
                  <a:headEnd/>
                  <a:tailEnd/>
                </a:ln>
                <a:latin typeface="Times New Roman" pitchFamily="18" charset="0"/>
                <a:cs typeface="Times New Roman" pitchFamily="18" charset="0"/>
              </a:rPr>
              <a:t>University of Basrah</a:t>
            </a:r>
            <a:endParaRPr lang="en-AU" sz="2800" b="1" kern="10" dirty="0">
              <a:ln w="9525">
                <a:noFill/>
                <a:round/>
                <a:headEnd/>
                <a:tailEnd/>
              </a:ln>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dirty="0"/>
              <a:t>University of </a:t>
            </a:r>
            <a:r>
              <a:rPr lang="en-US" dirty="0" err="1"/>
              <a:t>Basrah</a:t>
            </a:r>
            <a:r>
              <a:rPr lang="en-US" dirty="0"/>
              <a:t>-College of Medicine-Physiol2ogy Department</a:t>
            </a:r>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a:t>
            </a:fld>
            <a:endParaRPr lang="ar-SA"/>
          </a:p>
        </p:txBody>
      </p:sp>
      <p:sp>
        <p:nvSpPr>
          <p:cNvPr id="2" name="مستطيل 1"/>
          <p:cNvSpPr/>
          <p:nvPr/>
        </p:nvSpPr>
        <p:spPr>
          <a:xfrm>
            <a:off x="2078860" y="1529904"/>
            <a:ext cx="5460982"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 L5-Heat Therapy and Cold in Medicine</a:t>
            </a:r>
          </a:p>
        </p:txBody>
      </p:sp>
      <p:pic>
        <p:nvPicPr>
          <p:cNvPr id="11" name="Picture 2" descr="Contrast Hydrotherapy: Hot+Cold for Pain &amp; Inju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45" y="3319462"/>
            <a:ext cx="4248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02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88640"/>
            <a:ext cx="8064896" cy="2862322"/>
          </a:xfrm>
          <a:prstGeom prst="rect">
            <a:avLst/>
          </a:prstGeom>
        </p:spPr>
        <p:txBody>
          <a:bodyPr wrap="square">
            <a:spAutoFit/>
          </a:bodyPr>
          <a:lstStyle/>
          <a:p>
            <a:pPr algn="l" rtl="0">
              <a:lnSpc>
                <a:spcPct val="150000"/>
              </a:lnSpc>
            </a:pPr>
            <a:r>
              <a:rPr lang="en-US" sz="2400" b="1" dirty="0">
                <a:solidFill>
                  <a:srgbClr val="FF0000"/>
                </a:solidFill>
                <a:latin typeface="Times New Roman" pitchFamily="18" charset="0"/>
                <a:cs typeface="Times New Roman" pitchFamily="18" charset="0"/>
              </a:rPr>
              <a:t>3. Alternating electric current (short-wave diathermy). </a:t>
            </a:r>
          </a:p>
          <a:p>
            <a:pPr marL="457200" indent="-457200" algn="l" rtl="0">
              <a:buFont typeface="Arial" pitchFamily="34" charset="0"/>
              <a:buChar char="•"/>
            </a:pPr>
            <a:r>
              <a:rPr lang="en-US" sz="2400" b="1" dirty="0">
                <a:latin typeface="Times New Roman" pitchFamily="18" charset="0"/>
                <a:cs typeface="Times New Roman" pitchFamily="18" charset="0"/>
              </a:rPr>
              <a:t>Heat from diathermy penetrates deeper into the body than radiant and conductive heat.  </a:t>
            </a:r>
          </a:p>
          <a:p>
            <a:pPr algn="l" rtl="0"/>
            <a:endParaRPr lang="en-US" sz="2400" b="1" dirty="0">
              <a:latin typeface="Times New Roman" pitchFamily="18" charset="0"/>
              <a:cs typeface="Times New Roman" pitchFamily="18" charset="0"/>
            </a:endParaRPr>
          </a:p>
          <a:p>
            <a:pPr marL="457200" indent="-457200" algn="l" rtl="0">
              <a:buFont typeface="Arial" pitchFamily="34" charset="0"/>
              <a:buChar char="•"/>
            </a:pPr>
            <a:r>
              <a:rPr lang="en-US" sz="2400" b="1" dirty="0">
                <a:latin typeface="Times New Roman" pitchFamily="18" charset="0"/>
                <a:cs typeface="Times New Roman" pitchFamily="18" charset="0"/>
              </a:rPr>
              <a:t>It is useful for internal heating and has been used in the treatment of inflammation of skeleton, bursitis(fluid filled sacs) and neuralgia. </a:t>
            </a:r>
            <a:endParaRPr lang="en-US" sz="2400" dirty="0">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10</a:t>
            </a:fld>
            <a:endParaRPr lang="ar-SA"/>
          </a:p>
        </p:txBody>
      </p:sp>
      <p:pic>
        <p:nvPicPr>
          <p:cNvPr id="5" name="صورة 4"/>
          <p:cNvPicPr>
            <a:picLocks noChangeAspect="1"/>
          </p:cNvPicPr>
          <p:nvPr/>
        </p:nvPicPr>
        <p:blipFill>
          <a:blip r:embed="rId3"/>
          <a:stretch>
            <a:fillRect/>
          </a:stretch>
        </p:blipFill>
        <p:spPr>
          <a:xfrm>
            <a:off x="1907704" y="3284984"/>
            <a:ext cx="4638675" cy="2808312"/>
          </a:xfrm>
          <a:prstGeom prst="rect">
            <a:avLst/>
          </a:prstGeom>
        </p:spPr>
      </p:pic>
    </p:spTree>
    <p:custDataLst>
      <p:tags r:id="rId1"/>
    </p:custDataLst>
    <p:extLst>
      <p:ext uri="{BB962C8B-B14F-4D97-AF65-F5344CB8AC3E}">
        <p14:creationId xmlns:p14="http://schemas.microsoft.com/office/powerpoint/2010/main" val="380106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73470"/>
            <a:ext cx="8640960" cy="1200329"/>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Two different methods are used for transferring the electromagnetic energy into the body in short wave diathermy. </a:t>
            </a:r>
            <a:endParaRPr lang="en-US" sz="2400" dirty="0">
              <a:latin typeface="Times New Roman" pitchFamily="18" charset="0"/>
              <a:cs typeface="Times New Roman" pitchFamily="18" charset="0"/>
            </a:endParaRPr>
          </a:p>
        </p:txBody>
      </p:sp>
      <p:sp>
        <p:nvSpPr>
          <p:cNvPr id="3" name="Rectangle 2"/>
          <p:cNvSpPr/>
          <p:nvPr/>
        </p:nvSpPr>
        <p:spPr>
          <a:xfrm>
            <a:off x="457200" y="2326082"/>
            <a:ext cx="8424936" cy="1938992"/>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A-</a:t>
            </a:r>
            <a:r>
              <a:rPr lang="en-US" sz="2400" b="1" dirty="0">
                <a:latin typeface="Times New Roman" pitchFamily="18" charset="0"/>
                <a:cs typeface="Times New Roman" pitchFamily="18" charset="0"/>
              </a:rPr>
              <a:t> In one, the part of the body to be treated is placed between </a:t>
            </a:r>
            <a:r>
              <a:rPr lang="en-US" sz="2400" b="1" dirty="0">
                <a:solidFill>
                  <a:srgbClr val="FF0000"/>
                </a:solidFill>
                <a:latin typeface="Times New Roman" pitchFamily="18" charset="0"/>
                <a:cs typeface="Times New Roman" pitchFamily="18" charset="0"/>
              </a:rPr>
              <a:t>two metal plate-like electrodes </a:t>
            </a:r>
            <a:r>
              <a:rPr lang="en-US" sz="2400" b="1" dirty="0">
                <a:latin typeface="Times New Roman" pitchFamily="18" charset="0"/>
                <a:cs typeface="Times New Roman" pitchFamily="18" charset="0"/>
              </a:rPr>
              <a:t>energized by the high –frequency voltage.  </a:t>
            </a:r>
          </a:p>
          <a:p>
            <a:pPr algn="l" rtl="0"/>
            <a:r>
              <a:rPr lang="en-US" sz="2400" b="1" dirty="0">
                <a:latin typeface="Times New Roman" pitchFamily="18" charset="0"/>
                <a:cs typeface="Times New Roman" pitchFamily="18" charset="0"/>
              </a:rPr>
              <a:t>   The body tissue between the plates acts like an electrolytic solution. </a:t>
            </a:r>
            <a:endParaRPr lang="ar-IQ" sz="2400" dirty="0">
              <a:latin typeface="Times New Roman" pitchFamily="18" charset="0"/>
              <a:cs typeface="Times New Roman" pitchFamily="18" charset="0"/>
            </a:endParaRPr>
          </a:p>
        </p:txBody>
      </p:sp>
      <p:sp>
        <p:nvSpPr>
          <p:cNvPr id="4" name="Rectangle 2"/>
          <p:cNvSpPr/>
          <p:nvPr/>
        </p:nvSpPr>
        <p:spPr>
          <a:xfrm>
            <a:off x="1823938" y="197318"/>
            <a:ext cx="4690708" cy="461665"/>
          </a:xfrm>
          <a:prstGeom prst="rect">
            <a:avLst/>
          </a:prstGeom>
        </p:spPr>
        <p:txBody>
          <a:bodyPr wrap="none">
            <a:spAutoFit/>
          </a:bodyPr>
          <a:lstStyle/>
          <a:p>
            <a:r>
              <a:rPr lang="en-US" sz="2400" b="1" dirty="0">
                <a:solidFill>
                  <a:srgbClr val="FF0000"/>
                </a:solidFill>
                <a:latin typeface="Times New Roman" pitchFamily="18" charset="0"/>
                <a:cs typeface="Times New Roman" pitchFamily="18" charset="0"/>
              </a:rPr>
              <a:t>Methods of short  wave diathermy</a:t>
            </a:r>
            <a:endParaRPr lang="ar-IQ" sz="2400" dirty="0">
              <a:solidFill>
                <a:srgbClr val="FF0000"/>
              </a:solidFill>
            </a:endParaRPr>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11</a:t>
            </a:fld>
            <a:endParaRPr lang="ar-SA"/>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902720"/>
            <a:ext cx="34766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316901" y="4557824"/>
            <a:ext cx="5436096" cy="830997"/>
          </a:xfrm>
          <a:prstGeom prst="rect">
            <a:avLst/>
          </a:prstGeom>
        </p:spPr>
        <p:txBody>
          <a:bodyPr wrap="square">
            <a:spAutoFit/>
          </a:bodyPr>
          <a:lstStyle/>
          <a:p>
            <a:pPr algn="l" rtl="0"/>
            <a:r>
              <a:rPr lang="en-US" sz="2400" b="1" dirty="0">
                <a:solidFill>
                  <a:srgbClr val="0070C0"/>
                </a:solidFill>
                <a:latin typeface="Times New Roman" pitchFamily="18" charset="0"/>
                <a:cs typeface="Times New Roman" pitchFamily="18" charset="0"/>
              </a:rPr>
              <a:t>Location of capacitor plates for short wave diathermy. </a:t>
            </a:r>
            <a:endParaRPr lang="en-US" sz="2400" dirty="0">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386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3592" y="332656"/>
            <a:ext cx="8690407" cy="2677656"/>
          </a:xfrm>
          <a:prstGeom prst="rect">
            <a:avLst/>
          </a:prstGeom>
        </p:spPr>
        <p:txBody>
          <a:bodyPr wrap="square">
            <a:spAutoFit/>
          </a:bodyPr>
          <a:lstStyle/>
          <a:p>
            <a:pPr lvl="0" algn="l" rtl="0"/>
            <a:r>
              <a:rPr lang="en-US" sz="2400" b="1" dirty="0">
                <a:latin typeface="Times New Roman" panose="02020603050405020304" pitchFamily="18" charset="0"/>
                <a:cs typeface="Times New Roman" pitchFamily="18" charset="0"/>
              </a:rPr>
              <a:t>  The charged particles are attracted to one plate and the other depending upon the sign of the alternating voltage on the plates.</a:t>
            </a:r>
          </a:p>
          <a:p>
            <a:pPr marL="342900" lvl="0" indent="-342900" algn="l" rtl="0">
              <a:buFont typeface="Arial" panose="020B0604020202020204" pitchFamily="34" charset="0"/>
              <a:buChar char="•"/>
            </a:pPr>
            <a:r>
              <a:rPr lang="en-US" sz="2400" b="1" dirty="0">
                <a:latin typeface="Times New Roman" panose="02020603050405020304" pitchFamily="18" charset="0"/>
                <a:cs typeface="Times New Roman" pitchFamily="18" charset="0"/>
              </a:rPr>
              <a:t>This results in </a:t>
            </a:r>
            <a:r>
              <a:rPr lang="en-US" sz="2400" b="1" dirty="0">
                <a:solidFill>
                  <a:srgbClr val="FF0000"/>
                </a:solidFill>
                <a:latin typeface="Times New Roman" pitchFamily="18" charset="0"/>
                <a:cs typeface="Times New Roman" pitchFamily="18" charset="0"/>
              </a:rPr>
              <a:t>resistive heating </a:t>
            </a:r>
            <a:r>
              <a:rPr lang="en-US" sz="2400" b="1" dirty="0">
                <a:latin typeface="Times New Roman" panose="02020603050405020304" pitchFamily="18" charset="0"/>
                <a:cs typeface="Times New Roman" panose="02020603050405020304" pitchFamily="18" charset="0"/>
              </a:rPr>
              <a:t>(The resistance to electrical flow that exists in the tissue causes the formation of heat; resulting in an increase in temperature of water in tissue).</a:t>
            </a:r>
            <a:endParaRPr lang="en-US" sz="2400" dirty="0">
              <a:latin typeface="Times New Roman" panose="02020603050405020304" pitchFamily="18" charset="0"/>
              <a:cs typeface="Times New Roman" panose="02020603050405020304" pitchFamily="18" charset="0"/>
            </a:endParaRPr>
          </a:p>
          <a:p>
            <a:pPr algn="l" rtl="0"/>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l" rtl="0"/>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5" name="Picture 3" descr="C:\Users\AL-laith\Desktop\untitled.jpg"/>
          <p:cNvPicPr>
            <a:picLocks noChangeAspect="1" noChangeArrowheads="1"/>
          </p:cNvPicPr>
          <p:nvPr/>
        </p:nvPicPr>
        <p:blipFill rotWithShape="1">
          <a:blip r:embed="rId3">
            <a:extLst>
              <a:ext uri="{28A0092B-C50C-407E-A947-70E740481C1C}">
                <a14:useLocalDpi xmlns:a14="http://schemas.microsoft.com/office/drawing/2010/main" val="0"/>
              </a:ext>
            </a:extLst>
          </a:blip>
          <a:srcRect t="10827" b="9629"/>
          <a:stretch/>
        </p:blipFill>
        <p:spPr bwMode="auto">
          <a:xfrm>
            <a:off x="755576" y="2727626"/>
            <a:ext cx="2952328" cy="3632282"/>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12</a:t>
            </a:fld>
            <a:endParaRPr lang="ar-SA"/>
          </a:p>
        </p:txBody>
      </p:sp>
      <p:pic>
        <p:nvPicPr>
          <p:cNvPr id="3" name="صورة 2"/>
          <p:cNvPicPr>
            <a:picLocks noChangeAspect="1"/>
          </p:cNvPicPr>
          <p:nvPr/>
        </p:nvPicPr>
        <p:blipFill>
          <a:blip r:embed="rId4"/>
          <a:stretch>
            <a:fillRect/>
          </a:stretch>
        </p:blipFill>
        <p:spPr>
          <a:xfrm>
            <a:off x="4798795" y="2348880"/>
            <a:ext cx="3914775" cy="3733800"/>
          </a:xfrm>
          <a:prstGeom prst="rect">
            <a:avLst/>
          </a:prstGeom>
        </p:spPr>
      </p:pic>
    </p:spTree>
    <p:custDataLst>
      <p:tags r:id="rId1"/>
    </p:custDataLst>
    <p:extLst>
      <p:ext uri="{BB962C8B-B14F-4D97-AF65-F5344CB8AC3E}">
        <p14:creationId xmlns:p14="http://schemas.microsoft.com/office/powerpoint/2010/main" val="10773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640960" cy="2308324"/>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B- </a:t>
            </a:r>
            <a:r>
              <a:rPr lang="en-US" sz="2400" b="1" dirty="0">
                <a:latin typeface="Times New Roman" pitchFamily="18" charset="0"/>
                <a:cs typeface="Times New Roman" pitchFamily="18" charset="0"/>
              </a:rPr>
              <a:t>The second method of transferring short wave energy into the body is </a:t>
            </a:r>
            <a:r>
              <a:rPr lang="en-US" sz="2400" b="1" dirty="0">
                <a:solidFill>
                  <a:srgbClr val="FF0000"/>
                </a:solidFill>
                <a:latin typeface="Times New Roman" pitchFamily="18" charset="0"/>
                <a:cs typeface="Times New Roman" pitchFamily="18" charset="0"/>
              </a:rPr>
              <a:t>magnetic induction</a:t>
            </a:r>
            <a:r>
              <a:rPr lang="en-US" sz="2400" b="1" dirty="0">
                <a:latin typeface="Times New Roman" pitchFamily="18" charset="0"/>
                <a:cs typeface="Times New Roman" pitchFamily="18" charset="0"/>
              </a:rPr>
              <a:t>. </a:t>
            </a:r>
          </a:p>
          <a:p>
            <a:pPr algn="l" rtl="0"/>
            <a:r>
              <a:rPr lang="en-US" sz="2400" b="1" dirty="0">
                <a:latin typeface="Times New Roman" pitchFamily="18" charset="0"/>
                <a:cs typeface="Times New Roman" pitchFamily="18" charset="0"/>
              </a:rPr>
              <a:t>     A coil is placed around the body region to be treated. </a:t>
            </a:r>
          </a:p>
          <a:p>
            <a:pPr algn="l" rtl="0"/>
            <a:r>
              <a:rPr lang="en-US" sz="2400" b="1" dirty="0">
                <a:latin typeface="Times New Roman" pitchFamily="18" charset="0"/>
                <a:cs typeface="Times New Roman" pitchFamily="18" charset="0"/>
              </a:rPr>
              <a:t>   The alternating current in the coil results in an alternating magnetic field in the tissue, producing joule heating in the body region being treated. </a:t>
            </a:r>
            <a:endParaRPr lang="ar-IQ" sz="24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269" y="3158650"/>
            <a:ext cx="5169731" cy="343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79512" y="3914771"/>
            <a:ext cx="3960440" cy="1384995"/>
          </a:xfrm>
          <a:prstGeom prst="rect">
            <a:avLst/>
          </a:prstGeom>
        </p:spPr>
        <p:txBody>
          <a:bodyPr wrap="square">
            <a:spAutoFit/>
          </a:bodyPr>
          <a:lstStyle/>
          <a:p>
            <a:pPr algn="l" rtl="0"/>
            <a:r>
              <a:rPr lang="en-US" sz="2800" b="1" dirty="0">
                <a:solidFill>
                  <a:srgbClr val="0070C0"/>
                </a:solidFill>
                <a:latin typeface="Times New Roman" pitchFamily="18" charset="0"/>
                <a:cs typeface="Times New Roman" pitchFamily="18" charset="0"/>
              </a:rPr>
              <a:t>Location of induction</a:t>
            </a:r>
          </a:p>
          <a:p>
            <a:pPr algn="l" rtl="0"/>
            <a:r>
              <a:rPr lang="en-US" sz="2800" b="1" dirty="0">
                <a:solidFill>
                  <a:srgbClr val="0070C0"/>
                </a:solidFill>
                <a:latin typeface="Times New Roman" pitchFamily="18" charset="0"/>
                <a:cs typeface="Times New Roman" pitchFamily="18" charset="0"/>
              </a:rPr>
              <a:t> coil around knee for</a:t>
            </a:r>
          </a:p>
          <a:p>
            <a:pPr algn="l" rtl="0"/>
            <a:r>
              <a:rPr lang="en-US" sz="2800" b="1" dirty="0">
                <a:solidFill>
                  <a:srgbClr val="0070C0"/>
                </a:solidFill>
                <a:latin typeface="Times New Roman" pitchFamily="18" charset="0"/>
                <a:cs typeface="Times New Roman" pitchFamily="18" charset="0"/>
              </a:rPr>
              <a:t> short-wave. </a:t>
            </a:r>
            <a:endParaRPr lang="en-US" sz="2800" dirty="0">
              <a:solidFill>
                <a:srgbClr val="0070C0"/>
              </a:solidFill>
              <a:latin typeface="Times New Roman" pitchFamily="18" charset="0"/>
              <a:cs typeface="Times New Roman" pitchFamily="18" charset="0"/>
            </a:endParaRPr>
          </a:p>
        </p:txBody>
      </p:sp>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13</a:t>
            </a:fld>
            <a:endParaRPr lang="ar-SA"/>
          </a:p>
        </p:txBody>
      </p:sp>
    </p:spTree>
    <p:custDataLst>
      <p:tags r:id="rId1"/>
    </p:custDataLst>
    <p:extLst>
      <p:ext uri="{BB962C8B-B14F-4D97-AF65-F5344CB8AC3E}">
        <p14:creationId xmlns:p14="http://schemas.microsoft.com/office/powerpoint/2010/main" val="374774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out)">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plus(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04664"/>
            <a:ext cx="8424936" cy="3785652"/>
          </a:xfrm>
          <a:prstGeom prst="rect">
            <a:avLst/>
          </a:prstGeom>
        </p:spPr>
        <p:txBody>
          <a:bodyPr wrap="square">
            <a:spAutoFit/>
          </a:bodyPr>
          <a:lstStyle/>
          <a:p>
            <a:pPr algn="l" rtl="0">
              <a:lnSpc>
                <a:spcPct val="150000"/>
              </a:lnSpc>
            </a:pPr>
            <a:r>
              <a:rPr lang="en-US"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It has been used in:</a:t>
            </a:r>
          </a:p>
          <a:p>
            <a:pPr marL="514350" indent="-514350" algn="l" rtl="0">
              <a:lnSpc>
                <a:spcPct val="150000"/>
              </a:lnSpc>
              <a:buFont typeface="+mj-lt"/>
              <a:buAutoNum type="arabicPeriod"/>
            </a:pPr>
            <a:r>
              <a:rPr lang="en-US" sz="3200" b="1" dirty="0">
                <a:latin typeface="Times New Roman" pitchFamily="18" charset="0"/>
                <a:cs typeface="Times New Roman" pitchFamily="18" charset="0"/>
              </a:rPr>
              <a:t>Relieving  muscle spasms, </a:t>
            </a:r>
          </a:p>
          <a:p>
            <a:pPr marL="514350" indent="-514350" algn="l" rtl="0">
              <a:lnSpc>
                <a:spcPct val="150000"/>
              </a:lnSpc>
              <a:buFont typeface="+mj-lt"/>
              <a:buAutoNum type="arabicPeriod"/>
            </a:pPr>
            <a:r>
              <a:rPr lang="en-US" sz="3200" b="1" dirty="0">
                <a:latin typeface="Times New Roman" pitchFamily="18" charset="0"/>
                <a:cs typeface="Times New Roman" pitchFamily="18" charset="0"/>
              </a:rPr>
              <a:t>Pain  from protruded intervertebral discs,</a:t>
            </a:r>
          </a:p>
          <a:p>
            <a:pPr marL="514350" indent="-514350" algn="l" rtl="0">
              <a:lnSpc>
                <a:spcPct val="150000"/>
              </a:lnSpc>
              <a:buFont typeface="+mj-lt"/>
              <a:buAutoNum type="arabicPeriod"/>
            </a:pPr>
            <a:r>
              <a:rPr lang="en-US" sz="3200" b="1" dirty="0">
                <a:latin typeface="Times New Roman" pitchFamily="18" charset="0"/>
                <a:cs typeface="Times New Roman" pitchFamily="18" charset="0"/>
              </a:rPr>
              <a:t>Degenerative  joint disease, and</a:t>
            </a:r>
          </a:p>
          <a:p>
            <a:pPr marL="514350" indent="-514350" algn="l" rtl="0">
              <a:lnSpc>
                <a:spcPct val="150000"/>
              </a:lnSpc>
              <a:buFont typeface="+mj-lt"/>
              <a:buAutoNum type="arabicPeriod"/>
            </a:pPr>
            <a:r>
              <a:rPr lang="en-US" sz="3200" b="1" dirty="0">
                <a:latin typeface="Times New Roman" pitchFamily="18" charset="0"/>
                <a:cs typeface="Times New Roman" pitchFamily="18" charset="0"/>
              </a:rPr>
              <a:t>Bursitis . </a:t>
            </a:r>
            <a:endParaRPr lang="en-US" sz="3200" dirty="0">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14</a:t>
            </a:fld>
            <a:endParaRPr lang="ar-SA"/>
          </a:p>
        </p:txBody>
      </p:sp>
    </p:spTree>
    <p:custDataLst>
      <p:tags r:id="rId1"/>
    </p:custDataLst>
    <p:extLst>
      <p:ext uri="{BB962C8B-B14F-4D97-AF65-F5344CB8AC3E}">
        <p14:creationId xmlns:p14="http://schemas.microsoft.com/office/powerpoint/2010/main" val="424706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heel(1)">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heel(1)">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heel(1)">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6739" y="158936"/>
            <a:ext cx="8568952" cy="461665"/>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4. Microwave diathermy </a:t>
            </a:r>
            <a:endParaRPr lang="en-US" sz="2400" dirty="0">
              <a:solidFill>
                <a:srgbClr val="FF0000"/>
              </a:solidFill>
              <a:latin typeface="Times New Roman" pitchFamily="18" charset="0"/>
              <a:cs typeface="Times New Roman" pitchFamily="18" charset="0"/>
            </a:endParaRPr>
          </a:p>
        </p:txBody>
      </p:sp>
      <p:sp>
        <p:nvSpPr>
          <p:cNvPr id="3" name="مستطيل 2"/>
          <p:cNvSpPr/>
          <p:nvPr/>
        </p:nvSpPr>
        <p:spPr>
          <a:xfrm>
            <a:off x="214091" y="3209869"/>
            <a:ext cx="8267533"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Microwaves from antenna penetrate deep into the tissue, causing a temperature rise and deep heating.</a:t>
            </a:r>
            <a:endParaRPr lang="ar-SA" sz="2400" dirty="0"/>
          </a:p>
        </p:txBody>
      </p:sp>
      <p:sp>
        <p:nvSpPr>
          <p:cNvPr id="4" name="مستطيل 3"/>
          <p:cNvSpPr/>
          <p:nvPr/>
        </p:nvSpPr>
        <p:spPr>
          <a:xfrm>
            <a:off x="281606" y="937773"/>
            <a:ext cx="8378147" cy="1200329"/>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The microwaves are produced in a special tube called a </a:t>
            </a:r>
            <a:r>
              <a:rPr lang="en-US" sz="2400" b="1" dirty="0">
                <a:solidFill>
                  <a:srgbClr val="FF0000"/>
                </a:solidFill>
                <a:latin typeface="Times New Roman" pitchFamily="18" charset="0"/>
                <a:cs typeface="Times New Roman" pitchFamily="18" charset="0"/>
              </a:rPr>
              <a:t>magnetron</a:t>
            </a:r>
            <a:r>
              <a:rPr lang="en-US" sz="2400" b="1" dirty="0">
                <a:latin typeface="Times New Roman" pitchFamily="18" charset="0"/>
                <a:cs typeface="Times New Roman" pitchFamily="18" charset="0"/>
              </a:rPr>
              <a:t> and are then emitted from the applicator (antenna). </a:t>
            </a:r>
          </a:p>
        </p:txBody>
      </p:sp>
      <p:sp>
        <p:nvSpPr>
          <p:cNvPr id="5" name="مستطيل 4"/>
          <p:cNvSpPr/>
          <p:nvPr/>
        </p:nvSpPr>
        <p:spPr>
          <a:xfrm>
            <a:off x="243727" y="2296455"/>
            <a:ext cx="8352928"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 The antenna is usually designed so that it can be placed several inches from the region to be treated. </a:t>
            </a:r>
            <a:endParaRPr lang="en-US" sz="2400" dirty="0">
              <a:latin typeface="Times New Roman" pitchFamily="18" charset="0"/>
              <a:cs typeface="Times New Roman" pitchFamily="18" charset="0"/>
            </a:endParaRPr>
          </a:p>
        </p:txBody>
      </p:sp>
      <p:sp>
        <p:nvSpPr>
          <p:cNvPr id="6" name="عنصر نائب للتذييل 5"/>
          <p:cNvSpPr>
            <a:spLocks noGrp="1"/>
          </p:cNvSpPr>
          <p:nvPr>
            <p:ph type="ftr" sz="quarter" idx="11"/>
          </p:nvPr>
        </p:nvSpPr>
        <p:spPr/>
        <p:txBody>
          <a:bodyPr/>
          <a:lstStyle/>
          <a:p>
            <a:r>
              <a:rPr lang="en-US"/>
              <a:t>University of Basrah-College of Medicine-Physiol2ogy Department</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15</a:t>
            </a:fld>
            <a:endParaRPr lang="ar-SA"/>
          </a:p>
        </p:txBody>
      </p:sp>
      <p:sp>
        <p:nvSpPr>
          <p:cNvPr id="8" name="مستطيل 7"/>
          <p:cNvSpPr/>
          <p:nvPr/>
        </p:nvSpPr>
        <p:spPr>
          <a:xfrm>
            <a:off x="135389" y="4264697"/>
            <a:ext cx="8424936"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The frequency used in microwave diathermy is 2450 MHz, causing more uniform heating around body region. </a:t>
            </a:r>
            <a:endParaRPr lang="en-US" sz="2400" dirty="0">
              <a:latin typeface="Times New Roman" pitchFamily="18" charset="0"/>
              <a:cs typeface="Times New Roman" pitchFamily="18" charset="0"/>
            </a:endParaRPr>
          </a:p>
        </p:txBody>
      </p:sp>
      <p:sp>
        <p:nvSpPr>
          <p:cNvPr id="9" name="Rectangle 1"/>
          <p:cNvSpPr/>
          <p:nvPr/>
        </p:nvSpPr>
        <p:spPr>
          <a:xfrm>
            <a:off x="207713" y="5181523"/>
            <a:ext cx="8928992"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Microwave is used in the treatment of fractures, sprains and strains, bursitis, injuries to tendons, and arthritis. </a:t>
            </a:r>
            <a:endParaRPr lang="en-US"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8198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16</a:t>
            </a:fld>
            <a:endParaRPr lang="ar-SA"/>
          </a:p>
        </p:txBody>
      </p:sp>
      <p:pic>
        <p:nvPicPr>
          <p:cNvPr id="4" name="صورة 3" descr="Advantages of Microwave diathermy | Disadvantages of Microwave diathermy"/>
          <p:cNvPicPr/>
          <p:nvPr/>
        </p:nvPicPr>
        <p:blipFill>
          <a:blip r:embed="rId2">
            <a:extLst>
              <a:ext uri="{28A0092B-C50C-407E-A947-70E740481C1C}">
                <a14:useLocalDpi xmlns:a14="http://schemas.microsoft.com/office/drawing/2010/main" val="0"/>
              </a:ext>
            </a:extLst>
          </a:blip>
          <a:srcRect/>
          <a:stretch>
            <a:fillRect/>
          </a:stretch>
        </p:blipFill>
        <p:spPr bwMode="auto">
          <a:xfrm>
            <a:off x="2595562" y="1400175"/>
            <a:ext cx="3952875" cy="4057650"/>
          </a:xfrm>
          <a:prstGeom prst="rect">
            <a:avLst/>
          </a:prstGeom>
          <a:noFill/>
          <a:ln>
            <a:noFill/>
          </a:ln>
        </p:spPr>
      </p:pic>
      <p:sp>
        <p:nvSpPr>
          <p:cNvPr id="5" name="مستطيل 4"/>
          <p:cNvSpPr/>
          <p:nvPr/>
        </p:nvSpPr>
        <p:spPr>
          <a:xfrm>
            <a:off x="3124200" y="5676255"/>
            <a:ext cx="4032448" cy="461665"/>
          </a:xfrm>
          <a:prstGeom prst="rect">
            <a:avLst/>
          </a:prstGeom>
        </p:spPr>
        <p:txBody>
          <a:bodyPr wrap="square">
            <a:spAutoFit/>
          </a:bodyPr>
          <a:lstStyle/>
          <a:p>
            <a:pPr algn="l" rtl="0"/>
            <a:r>
              <a:rPr lang="en-US" sz="2400" b="1" dirty="0">
                <a:latin typeface="Times New Roman" pitchFamily="18" charset="0"/>
                <a:cs typeface="Times New Roman" pitchFamily="18" charset="0"/>
              </a:rPr>
              <a:t>Microwave diathermy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17804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5846"/>
            <a:ext cx="8424936" cy="2308324"/>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5.Ultrasound waves </a:t>
            </a:r>
          </a:p>
          <a:p>
            <a:pPr marL="457200" indent="-457200" algn="l" rtl="0">
              <a:buFont typeface="Arial" pitchFamily="34" charset="0"/>
              <a:buChar char="•"/>
            </a:pPr>
            <a:r>
              <a:rPr lang="en-US" sz="2400" b="1" dirty="0">
                <a:latin typeface="Times New Roman" panose="02020603050405020304" pitchFamily="18" charset="0"/>
                <a:cs typeface="Times New Roman" panose="02020603050405020304" pitchFamily="18" charset="0"/>
              </a:rPr>
              <a:t>Are also used for deep heating of body tissue. </a:t>
            </a:r>
          </a:p>
          <a:p>
            <a:pPr marL="457200" indent="-457200" algn="l" rtl="0">
              <a:buFont typeface="Arial" pitchFamily="34" charset="0"/>
              <a:buChar char="•"/>
            </a:pPr>
            <a:r>
              <a:rPr lang="en-US" sz="2400" b="1" dirty="0">
                <a:latin typeface="Times New Roman" panose="02020603050405020304" pitchFamily="18" charset="0"/>
                <a:cs typeface="Times New Roman" panose="02020603050405020304" pitchFamily="18" charset="0"/>
              </a:rPr>
              <a:t>These waves are completely different from electromagnetic waves. </a:t>
            </a:r>
          </a:p>
          <a:p>
            <a:pPr marL="457200" indent="-457200" algn="l" rtl="0">
              <a:buFont typeface="Arial" pitchFamily="34" charset="0"/>
              <a:buChar char="•"/>
            </a:pPr>
            <a:r>
              <a:rPr lang="en-US" sz="2400" b="1" dirty="0">
                <a:latin typeface="Times New Roman" panose="02020603050405020304" pitchFamily="18" charset="0"/>
                <a:cs typeface="Times New Roman" panose="02020603050405020304" pitchFamily="18" charset="0"/>
              </a:rPr>
              <a:t>They produce mechanical motion like audible sound waves except the frequency is much higher (usually near 1MHz). </a:t>
            </a:r>
            <a:endParaRPr lang="en-US" sz="2400" dirty="0">
              <a:latin typeface="Times New Roman" panose="02020603050405020304" pitchFamily="18" charset="0"/>
              <a:cs typeface="Times New Roman" panose="02020603050405020304" pitchFamily="18" charset="0"/>
            </a:endParaRPr>
          </a:p>
        </p:txBody>
      </p:sp>
      <p:sp>
        <p:nvSpPr>
          <p:cNvPr id="3" name="Rectangle 1"/>
          <p:cNvSpPr/>
          <p:nvPr/>
        </p:nvSpPr>
        <p:spPr>
          <a:xfrm>
            <a:off x="317936" y="2780928"/>
            <a:ext cx="8352928" cy="1200329"/>
          </a:xfrm>
          <a:prstGeom prst="rect">
            <a:avLst/>
          </a:prstGeom>
        </p:spPr>
        <p:txBody>
          <a:bodyPr wrap="square">
            <a:spAutoFit/>
          </a:bodyPr>
          <a:lstStyle/>
          <a:p>
            <a:pPr algn="l" rtl="0"/>
            <a:r>
              <a:rPr lang="en-US" sz="2400" b="1" dirty="0">
                <a:solidFill>
                  <a:srgbClr val="FF0000"/>
                </a:solidFill>
                <a:latin typeface="Times New Roman" pitchFamily="18" charset="0"/>
                <a:cs typeface="Times New Roman" pitchFamily="18" charset="0"/>
              </a:rPr>
              <a:t>    In ultrasonic diathermy</a:t>
            </a:r>
            <a:r>
              <a:rPr lang="en-US" sz="2400" b="1" dirty="0">
                <a:latin typeface="Times New Roman" pitchFamily="18" charset="0"/>
                <a:cs typeface="Times New Roman" pitchFamily="18" charset="0"/>
              </a:rPr>
              <a:t>, power levels of several watts per square centimeter are usually used and the sound source is directly in contact with the body. </a:t>
            </a:r>
            <a:endParaRPr lang="en-US" sz="2400" dirty="0">
              <a:latin typeface="Times New Roman" pitchFamily="18" charset="0"/>
              <a:cs typeface="Times New Roman" pitchFamily="18" charset="0"/>
            </a:endParaRPr>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17</a:t>
            </a:fld>
            <a:endParaRPr lang="ar-SA"/>
          </a:p>
        </p:txBody>
      </p:sp>
      <p:sp>
        <p:nvSpPr>
          <p:cNvPr id="6" name="Rectangle 2"/>
          <p:cNvSpPr/>
          <p:nvPr/>
        </p:nvSpPr>
        <p:spPr>
          <a:xfrm>
            <a:off x="428475" y="4234433"/>
            <a:ext cx="8424936"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     As the ultrasonic wave move through the body the practices in the tissues move back and forth. </a:t>
            </a:r>
          </a:p>
          <a:p>
            <a:pPr algn="l" rtl="0"/>
            <a:r>
              <a:rPr lang="en-US" sz="2400" b="1" dirty="0">
                <a:latin typeface="Times New Roman" pitchFamily="18" charset="0"/>
                <a:cs typeface="Times New Roman" pitchFamily="18" charset="0"/>
              </a:rPr>
              <a:t>The movement is similar to micro massage and results in heating of the tissues. </a:t>
            </a:r>
            <a:endParaRPr lang="ar-IQ"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3850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heel(1)">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ircle(in)">
                                      <p:cBhvr>
                                        <p:cTn id="2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18</a:t>
            </a:fld>
            <a:endParaRPr lang="ar-SA"/>
          </a:p>
        </p:txBody>
      </p:sp>
      <p:sp>
        <p:nvSpPr>
          <p:cNvPr id="4" name="مستطيل 3"/>
          <p:cNvSpPr/>
          <p:nvPr/>
        </p:nvSpPr>
        <p:spPr>
          <a:xfrm>
            <a:off x="457200" y="548680"/>
            <a:ext cx="8363272" cy="1569660"/>
          </a:xfrm>
          <a:prstGeom prst="rect">
            <a:avLst/>
          </a:prstGeom>
        </p:spPr>
        <p:txBody>
          <a:bodyPr wrap="square">
            <a:spAutoFit/>
          </a:bodyPr>
          <a:lstStyle/>
          <a:p>
            <a:pPr algn="l" rtl="0"/>
            <a:r>
              <a:rPr lang="en-US" sz="2400" b="1" dirty="0">
                <a:latin typeface="Times New Roman" panose="02020603050405020304" pitchFamily="18" charset="0"/>
                <a:ea typeface="Calibri" panose="020F0502020204030204" pitchFamily="34" charset="0"/>
              </a:rPr>
              <a:t>Ultrasonic therapy or ultrasonic diathermy products used in physical therapy equipment produce high-frequency sound waves that travel deep into tissue and create gentle therapeutic heat.</a:t>
            </a:r>
            <a:endParaRPr lang="ar-SA" sz="2400" dirty="0"/>
          </a:p>
        </p:txBody>
      </p:sp>
      <p:sp>
        <p:nvSpPr>
          <p:cNvPr id="5" name="مستطيل 4"/>
          <p:cNvSpPr/>
          <p:nvPr/>
        </p:nvSpPr>
        <p:spPr>
          <a:xfrm>
            <a:off x="575556" y="2101477"/>
            <a:ext cx="7992888" cy="1569660"/>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Ultrasonic diathermy is intended to generate deep heat within body tissues for the treatment of selected medical conditions such as pain, muscle spasms and joint contractures. </a:t>
            </a:r>
            <a:endParaRPr lang="ar-SA" sz="2400" b="1"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2"/>
          <a:stretch>
            <a:fillRect/>
          </a:stretch>
        </p:blipFill>
        <p:spPr>
          <a:xfrm>
            <a:off x="2556865" y="3441543"/>
            <a:ext cx="6572058" cy="3279932"/>
          </a:xfrm>
          <a:prstGeom prst="rect">
            <a:avLst/>
          </a:prstGeom>
        </p:spPr>
      </p:pic>
    </p:spTree>
    <p:extLst>
      <p:ext uri="{BB962C8B-B14F-4D97-AF65-F5344CB8AC3E}">
        <p14:creationId xmlns:p14="http://schemas.microsoft.com/office/powerpoint/2010/main" val="78455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545322"/>
            <a:ext cx="5184576" cy="349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19</a:t>
            </a:fld>
            <a:endParaRPr lang="ar-SA"/>
          </a:p>
        </p:txBody>
      </p:sp>
      <p:sp>
        <p:nvSpPr>
          <p:cNvPr id="7" name="مستطيل 6"/>
          <p:cNvSpPr/>
          <p:nvPr/>
        </p:nvSpPr>
        <p:spPr>
          <a:xfrm>
            <a:off x="251520" y="116295"/>
            <a:ext cx="8640960" cy="830997"/>
          </a:xfrm>
          <a:prstGeom prst="rect">
            <a:avLst/>
          </a:prstGeom>
        </p:spPr>
        <p:txBody>
          <a:bodyPr wrap="square">
            <a:spAutoFit/>
          </a:bodyPr>
          <a:lstStyle/>
          <a:p>
            <a:pPr algn="l" rtl="0"/>
            <a:r>
              <a:rPr lang="en-US" sz="2400" b="1" dirty="0">
                <a:latin typeface="Times New Roman" pitchFamily="18" charset="0"/>
                <a:cs typeface="Times New Roman" pitchFamily="18" charset="0"/>
              </a:rPr>
              <a:t>    Ultrasonic heating has been found useful in relieving the tightness and scarring that often occur in joint disease. </a:t>
            </a:r>
          </a:p>
        </p:txBody>
      </p:sp>
      <p:sp>
        <p:nvSpPr>
          <p:cNvPr id="8" name="مستطيل 7"/>
          <p:cNvSpPr/>
          <p:nvPr/>
        </p:nvSpPr>
        <p:spPr>
          <a:xfrm>
            <a:off x="227207" y="968514"/>
            <a:ext cx="8640960" cy="1200329"/>
          </a:xfrm>
          <a:prstGeom prst="rect">
            <a:avLst/>
          </a:prstGeom>
        </p:spPr>
        <p:txBody>
          <a:bodyPr wrap="square">
            <a:spAutoFit/>
          </a:bodyPr>
          <a:lstStyle/>
          <a:p>
            <a:pPr algn="l" rtl="0"/>
            <a:r>
              <a:rPr lang="en-US" sz="2400" b="1" dirty="0">
                <a:latin typeface="Times New Roman" pitchFamily="18" charset="0"/>
                <a:cs typeface="Times New Roman" pitchFamily="18" charset="0"/>
              </a:rPr>
              <a:t>     It greatly aids joints that have limited motion.  It useful for depositing heat in the bones because the absorb ultrasound energy more effectively than does soft tissue </a:t>
            </a:r>
            <a:endParaRPr lang="en-US" sz="2400"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11" y="3135534"/>
            <a:ext cx="2990361" cy="225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40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493097" y="6356351"/>
            <a:ext cx="5526406" cy="365125"/>
          </a:xfrm>
        </p:spPr>
        <p:txBody>
          <a:bodyPr/>
          <a:lstStyle/>
          <a:p>
            <a:pPr>
              <a:defRPr/>
            </a:pPr>
            <a:r>
              <a:rPr lang="en-US" sz="1600" b="1" dirty="0">
                <a:latin typeface="Arial Narrow" pitchFamily="34" charset="0"/>
              </a:rPr>
              <a:t>University of Basrah-College of Medicine-</a:t>
            </a:r>
            <a:r>
              <a:rPr lang="en-US" sz="1600" b="1" dirty="0" err="1">
                <a:latin typeface="Arial Narrow" pitchFamily="34" charset="0"/>
              </a:rPr>
              <a:t>Physiol</a:t>
            </a:r>
            <a:fld id="{FE3BED22-E021-4B4D-831B-72E945F41B65}" type="slidenum">
              <a:rPr lang="en-US" sz="1600" b="1" smtClean="0">
                <a:latin typeface="Arial Narrow" pitchFamily="34" charset="0"/>
              </a:rPr>
              <a:t>2</a:t>
            </a:fld>
            <a:r>
              <a:rPr lang="en-US" sz="1600" b="1" dirty="0" err="1">
                <a:latin typeface="Arial Narrow" pitchFamily="34" charset="0"/>
              </a:rPr>
              <a:t>ogy</a:t>
            </a:r>
            <a:r>
              <a:rPr lang="en-US" sz="1600" b="1" dirty="0">
                <a:latin typeface="Arial Narrow" pitchFamily="34" charset="0"/>
              </a:rPr>
              <a:t> Department</a:t>
            </a:r>
          </a:p>
        </p:txBody>
      </p:sp>
      <p:sp>
        <p:nvSpPr>
          <p:cNvPr id="10" name="Slide Number Placeholder 9"/>
          <p:cNvSpPr>
            <a:spLocks noGrp="1"/>
          </p:cNvSpPr>
          <p:nvPr>
            <p:ph type="sldNum" sz="quarter" idx="12"/>
          </p:nvPr>
        </p:nvSpPr>
        <p:spPr/>
        <p:txBody>
          <a:bodyPr/>
          <a:lstStyle/>
          <a:p>
            <a:pPr>
              <a:defRPr/>
            </a:pPr>
            <a:r>
              <a:rPr lang="en-US" sz="1600" b="1" dirty="0">
                <a:latin typeface="Arial Narrow" pitchFamily="34" charset="0"/>
              </a:rPr>
              <a:t>1</a:t>
            </a:r>
            <a:endParaRPr lang="en-AU" sz="1600" b="1" dirty="0">
              <a:latin typeface="Arial Narrow" pitchFamily="34" charset="0"/>
            </a:endParaRPr>
          </a:p>
        </p:txBody>
      </p:sp>
      <p:sp>
        <p:nvSpPr>
          <p:cNvPr id="5" name="Rectangle 1"/>
          <p:cNvSpPr/>
          <p:nvPr/>
        </p:nvSpPr>
        <p:spPr>
          <a:xfrm>
            <a:off x="471911" y="1412776"/>
            <a:ext cx="8567738" cy="3600986"/>
          </a:xfrm>
          <a:prstGeom prst="rect">
            <a:avLst/>
          </a:prstGeom>
        </p:spPr>
        <p:txBody>
          <a:bodyPr>
            <a:spAutoFit/>
          </a:bodyPr>
          <a:lstStyle/>
          <a:p>
            <a:pPr algn="l" rtl="0">
              <a:defRPr/>
            </a:pPr>
            <a:r>
              <a:rPr lang="en-US" sz="2400" b="1" dirty="0">
                <a:solidFill>
                  <a:srgbClr val="FF0000"/>
                </a:solidFill>
                <a:latin typeface="Times New Roman" panose="02020603050405020304" pitchFamily="18" charset="0"/>
                <a:cs typeface="Times New Roman" pitchFamily="18" charset="0"/>
              </a:rPr>
              <a:t>Objectives: </a:t>
            </a:r>
          </a:p>
          <a:p>
            <a:pPr algn="l" rtl="0">
              <a:defRPr/>
            </a:pPr>
            <a:r>
              <a:rPr lang="en-US" sz="2400" b="1" dirty="0">
                <a:latin typeface="Times New Roman" pitchFamily="18" charset="0"/>
                <a:cs typeface="Times New Roman" pitchFamily="18" charset="0"/>
              </a:rPr>
              <a:t>At the end of the lecture the student  will be learning  </a:t>
            </a:r>
          </a:p>
          <a:p>
            <a:pPr marL="342900" indent="-342900" algn="l" rtl="0">
              <a:lnSpc>
                <a:spcPct val="150000"/>
              </a:lnSpc>
              <a:buFont typeface="Wingdings" panose="05000000000000000000" pitchFamily="2" charset="2"/>
              <a:buChar char="v"/>
            </a:pPr>
            <a:r>
              <a:rPr lang="en-US" sz="2400" b="1" dirty="0">
                <a:solidFill>
                  <a:srgbClr val="C00000"/>
                </a:solidFill>
                <a:latin typeface="Times New Roman" panose="02020603050405020304" pitchFamily="18" charset="0"/>
                <a:cs typeface="Times New Roman" pitchFamily="18" charset="0"/>
              </a:rPr>
              <a:t>Heat Therapy </a:t>
            </a:r>
          </a:p>
          <a:p>
            <a:pPr marL="342900" indent="-342900" algn="l" rtl="0">
              <a:buFont typeface="Wingdings" panose="05000000000000000000" pitchFamily="2" charset="2"/>
              <a:buChar char="v"/>
              <a:defRPr/>
            </a:pPr>
            <a:r>
              <a:rPr lang="en-US" sz="2400" b="1" dirty="0">
                <a:solidFill>
                  <a:srgbClr val="C00000"/>
                </a:solidFill>
                <a:latin typeface="Times New Roman" panose="02020603050405020304" pitchFamily="18" charset="0"/>
                <a:cs typeface="Times New Roman" pitchFamily="18" charset="0"/>
              </a:rPr>
              <a:t>The physical methods of producing  heat in the body </a:t>
            </a:r>
          </a:p>
          <a:p>
            <a:pPr marL="342900" indent="-342900" algn="l" rtl="0">
              <a:buFont typeface="Wingdings" panose="05000000000000000000" pitchFamily="2" charset="2"/>
              <a:buChar char="v"/>
            </a:pPr>
            <a:r>
              <a:rPr lang="en-US" sz="2400" b="1" dirty="0">
                <a:solidFill>
                  <a:srgbClr val="C00000"/>
                </a:solidFill>
                <a:latin typeface="Times New Roman" panose="02020603050405020304" pitchFamily="18" charset="0"/>
                <a:cs typeface="Times New Roman" pitchFamily="18" charset="0"/>
              </a:rPr>
              <a:t>Use Cold in Medicine(Cryogenics )</a:t>
            </a:r>
          </a:p>
          <a:p>
            <a:pPr marL="342900" indent="-342900" algn="l" rtl="0">
              <a:buFont typeface="Wingdings" panose="05000000000000000000" pitchFamily="2" charset="2"/>
              <a:buChar char="v"/>
            </a:pPr>
            <a:r>
              <a:rPr lang="en-US" sz="2400" b="1" dirty="0">
                <a:solidFill>
                  <a:srgbClr val="C00000"/>
                </a:solidFill>
                <a:latin typeface="Times New Roman" panose="02020603050405020304" pitchFamily="18" charset="0"/>
                <a:cs typeface="Times New Roman" pitchFamily="18" charset="0"/>
              </a:rPr>
              <a:t>Cryotherapy</a:t>
            </a:r>
          </a:p>
          <a:p>
            <a:pPr marL="342900" indent="-342900" algn="l" rtl="0">
              <a:buFont typeface="Wingdings" panose="05000000000000000000" pitchFamily="2" charset="2"/>
              <a:buChar char="v"/>
            </a:pPr>
            <a:r>
              <a:rPr lang="en-US" sz="2400" b="1" dirty="0">
                <a:solidFill>
                  <a:srgbClr val="C00000"/>
                </a:solidFill>
                <a:latin typeface="Times New Roman" panose="02020603050405020304" pitchFamily="18" charset="0"/>
                <a:cs typeface="Times New Roman" pitchFamily="18" charset="0"/>
              </a:rPr>
              <a:t>Cryosurgery </a:t>
            </a:r>
            <a:endParaRPr lang="en-US" sz="2400" dirty="0">
              <a:solidFill>
                <a:srgbClr val="C00000"/>
              </a:solidFill>
              <a:latin typeface="Times New Roman" panose="02020603050405020304" pitchFamily="18" charset="0"/>
              <a:cs typeface="Times New Roman" panose="02020603050405020304" pitchFamily="18" charset="0"/>
            </a:endParaRPr>
          </a:p>
          <a:p>
            <a:pPr marL="342900" indent="-342900" algn="l" rtl="0">
              <a:buFont typeface="Wingdings" pitchFamily="2" charset="2"/>
              <a:buChar char="¤"/>
              <a:defRPr/>
            </a:pPr>
            <a:endParaRPr lang="en-US" sz="2400" dirty="0">
              <a:latin typeface="Times New Roman" panose="02020603050405020304" pitchFamily="18" charset="0"/>
              <a:cs typeface="Times New Roman" panose="02020603050405020304" pitchFamily="18" charset="0"/>
            </a:endParaRPr>
          </a:p>
          <a:p>
            <a:pPr marL="342900" indent="-342900" algn="l" rtl="0">
              <a:buFont typeface="Wingdings" pitchFamily="2" charset="2"/>
              <a:buChar char="¤"/>
              <a:defRPr/>
            </a:pPr>
            <a:endParaRPr lang="en-US" sz="2400" dirty="0">
              <a:latin typeface="Times New Roman" panose="02020603050405020304" pitchFamily="18" charset="0"/>
              <a:cs typeface="Times New Roman" panose="02020603050405020304" pitchFamily="18" charset="0"/>
            </a:endParaRPr>
          </a:p>
        </p:txBody>
      </p:sp>
      <p:sp>
        <p:nvSpPr>
          <p:cNvPr id="2" name="مستطيل 1"/>
          <p:cNvSpPr/>
          <p:nvPr/>
        </p:nvSpPr>
        <p:spPr>
          <a:xfrm>
            <a:off x="2364256" y="188640"/>
            <a:ext cx="2904962"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Heat in Medicine </a:t>
            </a:r>
            <a:endParaRPr lang="ar-SA" sz="2800" dirty="0"/>
          </a:p>
        </p:txBody>
      </p:sp>
      <p:pic>
        <p:nvPicPr>
          <p:cNvPr id="3" name="صورة 2"/>
          <p:cNvPicPr>
            <a:picLocks noChangeAspect="1"/>
          </p:cNvPicPr>
          <p:nvPr/>
        </p:nvPicPr>
        <p:blipFill>
          <a:blip r:embed="rId3"/>
          <a:stretch>
            <a:fillRect/>
          </a:stretch>
        </p:blipFill>
        <p:spPr>
          <a:xfrm>
            <a:off x="4283968" y="3655493"/>
            <a:ext cx="4426080" cy="2883419"/>
          </a:xfrm>
          <a:prstGeom prst="rect">
            <a:avLst/>
          </a:prstGeom>
        </p:spPr>
      </p:pic>
    </p:spTree>
    <p:extLst>
      <p:ext uri="{BB962C8B-B14F-4D97-AF65-F5344CB8AC3E}">
        <p14:creationId xmlns:p14="http://schemas.microsoft.com/office/powerpoint/2010/main" val="1939304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20</a:t>
            </a:fld>
            <a:endParaRPr lang="ar-SA"/>
          </a:p>
        </p:txBody>
      </p:sp>
      <p:sp>
        <p:nvSpPr>
          <p:cNvPr id="4" name="مستطيل 3"/>
          <p:cNvSpPr/>
          <p:nvPr/>
        </p:nvSpPr>
        <p:spPr>
          <a:xfrm>
            <a:off x="354360" y="0"/>
            <a:ext cx="8435280" cy="3046988"/>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Ultrasound and electromagnetic diathermy (both shortwave and microwave) have useful roles in treating sports injuries. How? </a:t>
            </a:r>
          </a:p>
          <a:p>
            <a:pPr marL="342900" indent="-342900" algn="l" rtl="0">
              <a:buFont typeface="Arial" panose="020B0604020202020204" pitchFamily="34" charset="0"/>
              <a:buChar char="•"/>
            </a:pPr>
            <a:r>
              <a:rPr lang="en-US" sz="2400" b="1" dirty="0">
                <a:solidFill>
                  <a:srgbClr val="C00000"/>
                </a:solidFill>
                <a:latin typeface="Times New Roman" panose="02020603050405020304" pitchFamily="18" charset="0"/>
                <a:cs typeface="Times New Roman" panose="02020603050405020304" pitchFamily="18" charset="0"/>
              </a:rPr>
              <a:t>Ultrasound</a:t>
            </a:r>
            <a:r>
              <a:rPr lang="en-US" sz="2400" b="1" dirty="0">
                <a:latin typeface="Times New Roman" panose="02020603050405020304" pitchFamily="18" charset="0"/>
                <a:cs typeface="Times New Roman" panose="02020603050405020304" pitchFamily="18" charset="0"/>
              </a:rPr>
              <a:t> can control inflammation, improve collagen elasticity, and deliver medication to selected tissues.</a:t>
            </a:r>
          </a:p>
          <a:p>
            <a:pPr marL="342900" indent="-342900" algn="l" rtl="0">
              <a:buFont typeface="Arial" panose="020B0604020202020204" pitchFamily="34" charset="0"/>
              <a:buChar char="•"/>
            </a:pPr>
            <a:r>
              <a:rPr lang="en-US" sz="2400" b="1" dirty="0">
                <a:solidFill>
                  <a:srgbClr val="C00000"/>
                </a:solidFill>
                <a:latin typeface="Times New Roman" panose="02020603050405020304" pitchFamily="18" charset="0"/>
                <a:cs typeface="Times New Roman" panose="02020603050405020304" pitchFamily="18" charset="0"/>
              </a:rPr>
              <a:t>Electromagnetic diathermy </a:t>
            </a:r>
            <a:r>
              <a:rPr lang="en-US" sz="2400" b="1" dirty="0">
                <a:latin typeface="Times New Roman" panose="02020603050405020304" pitchFamily="18" charset="0"/>
                <a:cs typeface="Times New Roman" panose="02020603050405020304" pitchFamily="18" charset="0"/>
              </a:rPr>
              <a:t>is an alternative to ultrasound for alleviating muscle or joint contractures, muscle spasm, and pain. </a:t>
            </a:r>
          </a:p>
        </p:txBody>
      </p:sp>
      <p:pic>
        <p:nvPicPr>
          <p:cNvPr id="5" name="صورة 4"/>
          <p:cNvPicPr>
            <a:picLocks noChangeAspect="1"/>
          </p:cNvPicPr>
          <p:nvPr/>
        </p:nvPicPr>
        <p:blipFill>
          <a:blip r:embed="rId2"/>
          <a:stretch>
            <a:fillRect/>
          </a:stretch>
        </p:blipFill>
        <p:spPr>
          <a:xfrm>
            <a:off x="3836843" y="4181529"/>
            <a:ext cx="4365914" cy="2592288"/>
          </a:xfrm>
          <a:prstGeom prst="rect">
            <a:avLst/>
          </a:prstGeom>
        </p:spPr>
      </p:pic>
      <p:sp>
        <p:nvSpPr>
          <p:cNvPr id="6" name="مستطيل 5"/>
          <p:cNvSpPr/>
          <p:nvPr/>
        </p:nvSpPr>
        <p:spPr>
          <a:xfrm>
            <a:off x="683568" y="3037663"/>
            <a:ext cx="8023245"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Knowing the indications and contraindications of these modalities can help physicians make the best use of these treatment options.</a:t>
            </a:r>
          </a:p>
        </p:txBody>
      </p:sp>
    </p:spTree>
    <p:extLst>
      <p:ext uri="{BB962C8B-B14F-4D97-AF65-F5344CB8AC3E}">
        <p14:creationId xmlns:p14="http://schemas.microsoft.com/office/powerpoint/2010/main" val="422250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21</a:t>
            </a:fld>
            <a:endParaRPr lang="ar-SA"/>
          </a:p>
        </p:txBody>
      </p:sp>
      <p:sp>
        <p:nvSpPr>
          <p:cNvPr id="4" name="مستطيل 3"/>
          <p:cNvSpPr/>
          <p:nvPr/>
        </p:nvSpPr>
        <p:spPr>
          <a:xfrm>
            <a:off x="1979712" y="2420888"/>
            <a:ext cx="4572000" cy="1077218"/>
          </a:xfrm>
          <a:prstGeom prst="rect">
            <a:avLst/>
          </a:prstGeom>
        </p:spPr>
        <p:txBody>
          <a:bodyPr>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Use Cold in Medicine </a:t>
            </a:r>
          </a:p>
          <a:p>
            <a:pPr algn="ctr"/>
            <a:r>
              <a:rPr lang="en-US" sz="3200" b="1" dirty="0">
                <a:solidFill>
                  <a:srgbClr val="FF0000"/>
                </a:solidFill>
                <a:latin typeface="Times New Roman" panose="02020603050405020304" pitchFamily="18" charset="0"/>
                <a:cs typeface="Times New Roman" panose="02020603050405020304" pitchFamily="18" charset="0"/>
              </a:rPr>
              <a:t>    Cryogenics </a:t>
            </a:r>
            <a:endParaRPr lang="ar-SA"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67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22</a:t>
            </a:fld>
            <a:endParaRPr lang="ar-SA"/>
          </a:p>
        </p:txBody>
      </p:sp>
      <p:sp>
        <p:nvSpPr>
          <p:cNvPr id="4" name="مستطيل 3"/>
          <p:cNvSpPr/>
          <p:nvPr/>
        </p:nvSpPr>
        <p:spPr>
          <a:xfrm>
            <a:off x="233657" y="583832"/>
            <a:ext cx="8666289" cy="1200329"/>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   Cryogenics </a:t>
            </a:r>
            <a:r>
              <a:rPr lang="en-US" sz="2400" b="1" dirty="0">
                <a:latin typeface="Times New Roman" panose="02020603050405020304" pitchFamily="18" charset="0"/>
                <a:cs typeface="Times New Roman" panose="02020603050405020304" pitchFamily="18" charset="0"/>
              </a:rPr>
              <a:t>is defined as that branch of physics which deals with the production of very low temperatures  and their effect on matter.</a:t>
            </a:r>
            <a:r>
              <a:rPr lang="en-US" sz="2400" dirty="0"/>
              <a:t> </a:t>
            </a:r>
            <a:r>
              <a:rPr lang="en-US" sz="2400" b="1" dirty="0">
                <a:latin typeface="Times New Roman" panose="02020603050405020304" pitchFamily="18" charset="0"/>
                <a:cs typeface="Times New Roman" panose="02020603050405020304" pitchFamily="18" charset="0"/>
              </a:rPr>
              <a:t> </a:t>
            </a:r>
            <a:endParaRPr lang="ar-SA" sz="2400" b="1" dirty="0">
              <a:latin typeface="Times New Roman" panose="02020603050405020304" pitchFamily="18" charset="0"/>
              <a:cs typeface="Times New Roman" panose="02020603050405020304" pitchFamily="18" charset="0"/>
            </a:endParaRPr>
          </a:p>
        </p:txBody>
      </p:sp>
      <p:sp>
        <p:nvSpPr>
          <p:cNvPr id="6" name="مستطيل 5"/>
          <p:cNvSpPr/>
          <p:nvPr/>
        </p:nvSpPr>
        <p:spPr>
          <a:xfrm>
            <a:off x="233657" y="5414747"/>
            <a:ext cx="8280920" cy="954107"/>
          </a:xfrm>
          <a:prstGeom prst="rect">
            <a:avLst/>
          </a:prstGeom>
        </p:spPr>
        <p:txBody>
          <a:bodyPr wrap="square">
            <a:spAutoFit/>
          </a:bodyPr>
          <a:lstStyle/>
          <a:p>
            <a:pPr algn="l" rtl="0"/>
            <a:r>
              <a:rPr lang="en-US" sz="2800" b="1" dirty="0">
                <a:latin typeface="Times New Roman" panose="02020603050405020304" pitchFamily="18" charset="0"/>
                <a:cs typeface="Times New Roman" panose="02020603050405020304" pitchFamily="18" charset="0"/>
              </a:rPr>
              <a:t>  The study of low temperature effects in biology and medicine is called </a:t>
            </a:r>
            <a:r>
              <a:rPr lang="en-US" sz="2800" b="1" dirty="0">
                <a:solidFill>
                  <a:srgbClr val="FF0000"/>
                </a:solidFill>
                <a:latin typeface="Times New Roman" panose="02020603050405020304" pitchFamily="18" charset="0"/>
                <a:cs typeface="Times New Roman" panose="02020603050405020304" pitchFamily="18" charset="0"/>
              </a:rPr>
              <a:t>Cryobiology.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مستطيل 7"/>
          <p:cNvSpPr/>
          <p:nvPr/>
        </p:nvSpPr>
        <p:spPr>
          <a:xfrm>
            <a:off x="233657" y="3216141"/>
            <a:ext cx="8666289"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In biological matter (water),  cryogenic range is below the freezing temperature of water. </a:t>
            </a:r>
            <a:endParaRPr lang="ar-SA" sz="2400" b="1" dirty="0">
              <a:latin typeface="Times New Roman" panose="02020603050405020304" pitchFamily="18" charset="0"/>
              <a:cs typeface="Times New Roman" panose="02020603050405020304" pitchFamily="18" charset="0"/>
            </a:endParaRPr>
          </a:p>
        </p:txBody>
      </p:sp>
      <p:sp>
        <p:nvSpPr>
          <p:cNvPr id="7" name="مستطيل 6"/>
          <p:cNvSpPr/>
          <p:nvPr/>
        </p:nvSpPr>
        <p:spPr>
          <a:xfrm>
            <a:off x="457199" y="1896869"/>
            <a:ext cx="8219256" cy="461665"/>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science and technology of temperatures below 120 K.                                                                                                                                              </a:t>
            </a:r>
            <a:endParaRPr lang="ar-SA" sz="2400" dirty="0"/>
          </a:p>
        </p:txBody>
      </p:sp>
      <p:cxnSp>
        <p:nvCxnSpPr>
          <p:cNvPr id="10" name="رابط كسهم مستقيم 9"/>
          <p:cNvCxnSpPr/>
          <p:nvPr/>
        </p:nvCxnSpPr>
        <p:spPr>
          <a:xfrm>
            <a:off x="3485601" y="2765896"/>
            <a:ext cx="122413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2478085" y="2535064"/>
            <a:ext cx="3792064" cy="461665"/>
          </a:xfrm>
          <a:prstGeom prst="rect">
            <a:avLst/>
          </a:prstGeom>
        </p:spPr>
        <p:txBody>
          <a:bodyPr wrap="none">
            <a:spAutoFit/>
          </a:bodyPr>
          <a:lstStyle/>
          <a:p>
            <a:pPr algn="l" rtl="0"/>
            <a:r>
              <a:rPr lang="en-US" sz="2400" b="1" dirty="0">
                <a:solidFill>
                  <a:srgbClr val="C00000"/>
                </a:solidFill>
                <a:latin typeface="Times New Roman" panose="02020603050405020304" pitchFamily="18" charset="0"/>
                <a:cs typeface="Times New Roman" panose="02020603050405020304" pitchFamily="18" charset="0"/>
              </a:rPr>
              <a:t>Gases                      liquefy. )</a:t>
            </a:r>
          </a:p>
        </p:txBody>
      </p:sp>
      <p:sp>
        <p:nvSpPr>
          <p:cNvPr id="14" name="مستطيل 13"/>
          <p:cNvSpPr/>
          <p:nvPr/>
        </p:nvSpPr>
        <p:spPr>
          <a:xfrm>
            <a:off x="454988" y="4179030"/>
            <a:ext cx="8221467"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It is related to the fact that in biological matter there is a continuity of biophysical processes from 273 K to close to 0 K.</a:t>
            </a:r>
          </a:p>
        </p:txBody>
      </p:sp>
    </p:spTree>
    <p:extLst>
      <p:ext uri="{BB962C8B-B14F-4D97-AF65-F5344CB8AC3E}">
        <p14:creationId xmlns:p14="http://schemas.microsoft.com/office/powerpoint/2010/main" val="371298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7"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23</a:t>
            </a:fld>
            <a:endParaRPr lang="ar-SA"/>
          </a:p>
        </p:txBody>
      </p:sp>
      <p:sp>
        <p:nvSpPr>
          <p:cNvPr id="4" name="مستطيل 3"/>
          <p:cNvSpPr/>
          <p:nvPr/>
        </p:nvSpPr>
        <p:spPr>
          <a:xfrm>
            <a:off x="452913" y="184863"/>
            <a:ext cx="7920880" cy="2308324"/>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Physical Principles</a:t>
            </a:r>
          </a:p>
          <a:p>
            <a:pPr algn="l" rtl="0"/>
            <a:r>
              <a:rPr lang="en-US" sz="2400" b="1" dirty="0">
                <a:latin typeface="Times New Roman" panose="02020603050405020304" pitchFamily="18" charset="0"/>
                <a:cs typeface="Times New Roman" panose="02020603050405020304" pitchFamily="18" charset="0"/>
              </a:rPr>
              <a:t> • When ice is applied to the skin, heat is conducted from the skin to the ice in order to melt it.</a:t>
            </a:r>
          </a:p>
          <a:p>
            <a:pPr algn="l" rtl="0"/>
            <a:r>
              <a:rPr lang="en-US" sz="2400" b="1" dirty="0">
                <a:latin typeface="Times New Roman" panose="02020603050405020304" pitchFamily="18" charset="0"/>
                <a:cs typeface="Times New Roman" panose="02020603050405020304" pitchFamily="18" charset="0"/>
              </a:rPr>
              <a:t> • To change its state, ice requires considerable energy that is known as latent heat of fusion. </a:t>
            </a:r>
          </a:p>
          <a:p>
            <a:pPr algn="l" rtl="0"/>
            <a:endParaRPr lang="ar-SA" sz="2400" b="1" dirty="0">
              <a:latin typeface="Times New Roman" panose="02020603050405020304" pitchFamily="18" charset="0"/>
              <a:cs typeface="Times New Roman" panose="02020603050405020304" pitchFamily="18" charset="0"/>
            </a:endParaRPr>
          </a:p>
        </p:txBody>
      </p:sp>
      <p:sp>
        <p:nvSpPr>
          <p:cNvPr id="5" name="مستطيل 4"/>
          <p:cNvSpPr/>
          <p:nvPr/>
        </p:nvSpPr>
        <p:spPr>
          <a:xfrm>
            <a:off x="514131" y="2855108"/>
            <a:ext cx="7848872" cy="1569660"/>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A specific amount of energy required to change the solid form of a particular substance into a liquid, or the liquid into a gas. </a:t>
            </a:r>
          </a:p>
          <a:p>
            <a:pPr algn="l" rtl="0"/>
            <a:r>
              <a:rPr lang="en-US" sz="2400" b="1" dirty="0">
                <a:latin typeface="Times New Roman" panose="02020603050405020304" pitchFamily="18" charset="0"/>
                <a:cs typeface="Times New Roman" panose="02020603050405020304" pitchFamily="18" charset="0"/>
              </a:rPr>
              <a:t>Or is the energy required to change of state.</a:t>
            </a:r>
            <a:endParaRPr lang="ar-SA" sz="2400" b="1" dirty="0">
              <a:latin typeface="Times New Roman" panose="02020603050405020304" pitchFamily="18" charset="0"/>
              <a:cs typeface="Times New Roman" panose="02020603050405020304" pitchFamily="18" charset="0"/>
            </a:endParaRPr>
          </a:p>
        </p:txBody>
      </p:sp>
      <p:sp>
        <p:nvSpPr>
          <p:cNvPr id="6" name="مستطيل 5"/>
          <p:cNvSpPr/>
          <p:nvPr/>
        </p:nvSpPr>
        <p:spPr>
          <a:xfrm>
            <a:off x="602914" y="2312558"/>
            <a:ext cx="1842171"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Latent Heat </a:t>
            </a:r>
            <a:endParaRPr lang="ar-SA" sz="2400" dirty="0"/>
          </a:p>
        </p:txBody>
      </p:sp>
      <p:pic>
        <p:nvPicPr>
          <p:cNvPr id="1026" name="Picture 2" descr="Latent Heat Of Fusion 09 (Hindi)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15037" r="47239" b="15663"/>
          <a:stretch/>
        </p:blipFill>
        <p:spPr bwMode="auto">
          <a:xfrm>
            <a:off x="2267744" y="4586513"/>
            <a:ext cx="5400600" cy="228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a:xfrm>
            <a:off x="457200" y="6356350"/>
            <a:ext cx="2170584" cy="365125"/>
          </a:xfrm>
        </p:spPr>
        <p:txBody>
          <a:bodyPr/>
          <a:lstStyle/>
          <a:p>
            <a:fld id="{0B34F065-1154-456A-91E3-76DE8E75E17B}" type="slidenum">
              <a:rPr lang="ar-SA" smtClean="0"/>
              <a:t>24</a:t>
            </a:fld>
            <a:endParaRPr lang="ar-SA"/>
          </a:p>
        </p:txBody>
      </p:sp>
      <p:sp>
        <p:nvSpPr>
          <p:cNvPr id="4" name="مستطيل 3"/>
          <p:cNvSpPr/>
          <p:nvPr/>
        </p:nvSpPr>
        <p:spPr>
          <a:xfrm>
            <a:off x="771230" y="332656"/>
            <a:ext cx="2031325" cy="461665"/>
          </a:xfrm>
          <a:prstGeom prst="rect">
            <a:avLst/>
          </a:prstGeom>
        </p:spPr>
        <p:txBody>
          <a:bodyPr wrap="none">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Cryotherapy  </a:t>
            </a:r>
            <a:endParaRPr lang="en-US" sz="2400" b="1" i="0" dirty="0">
              <a:solidFill>
                <a:srgbClr val="FF0000"/>
              </a:solidFill>
              <a:effectLst/>
              <a:latin typeface="Times New Roman" panose="02020603050405020304" pitchFamily="18" charset="0"/>
              <a:cs typeface="Times New Roman" panose="02020603050405020304" pitchFamily="18" charset="0"/>
            </a:endParaRPr>
          </a:p>
        </p:txBody>
      </p:sp>
      <p:sp>
        <p:nvSpPr>
          <p:cNvPr id="5" name="مستطيل 4"/>
          <p:cNvSpPr/>
          <p:nvPr/>
        </p:nvSpPr>
        <p:spPr>
          <a:xfrm>
            <a:off x="304800" y="794321"/>
            <a:ext cx="8011616"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Cryotherapy is a treatment where applied extreme cold to freeze and destroy abnormal tissue. (</a:t>
            </a:r>
            <a:r>
              <a:rPr lang="en-US" sz="2400" b="1" dirty="0" err="1">
                <a:solidFill>
                  <a:srgbClr val="C00000"/>
                </a:solidFill>
                <a:latin typeface="Times New Roman" panose="02020603050405020304" pitchFamily="18" charset="0"/>
                <a:cs typeface="Times New Roman" panose="02020603050405020304" pitchFamily="18" charset="0"/>
              </a:rPr>
              <a:t>Cryablation</a:t>
            </a:r>
            <a:r>
              <a:rPr lang="en-US" sz="2400" b="1" dirty="0">
                <a:solidFill>
                  <a:srgbClr val="C00000"/>
                </a:solidFill>
                <a:latin typeface="Times New Roman" panose="02020603050405020304" pitchFamily="18" charset="0"/>
                <a:cs typeface="Times New Roman" panose="02020603050405020304" pitchFamily="18" charset="0"/>
              </a:rPr>
              <a:t>)</a:t>
            </a:r>
            <a:endParaRPr lang="ar-SA" sz="2400" b="1" dirty="0">
              <a:solidFill>
                <a:srgbClr val="C00000"/>
              </a:solidFill>
              <a:latin typeface="Times New Roman" panose="02020603050405020304" pitchFamily="18" charset="0"/>
              <a:cs typeface="Times New Roman" panose="02020603050405020304" pitchFamily="18" charset="0"/>
            </a:endParaRPr>
          </a:p>
        </p:txBody>
      </p:sp>
      <p:sp>
        <p:nvSpPr>
          <p:cNvPr id="6" name="مستطيل 5"/>
          <p:cNvSpPr/>
          <p:nvPr/>
        </p:nvSpPr>
        <p:spPr>
          <a:xfrm>
            <a:off x="302450" y="3172229"/>
            <a:ext cx="8363272" cy="1938992"/>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This type of treatment removes damaged or diseased tissue that comes from a variety of medical conditions.</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Cryotherapy is usually done without open surgery.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Most people recover quickly from the procedure and with little pain. </a:t>
            </a:r>
            <a:endParaRPr lang="ar-SA" sz="2400" b="1" dirty="0">
              <a:latin typeface="Times New Roman" panose="02020603050405020304" pitchFamily="18" charset="0"/>
              <a:cs typeface="Times New Roman" panose="02020603050405020304" pitchFamily="18" charset="0"/>
            </a:endParaRPr>
          </a:p>
        </p:txBody>
      </p:sp>
      <p:sp>
        <p:nvSpPr>
          <p:cNvPr id="9" name="مستطيل 8"/>
          <p:cNvSpPr/>
          <p:nvPr/>
        </p:nvSpPr>
        <p:spPr>
          <a:xfrm>
            <a:off x="478278" y="1916832"/>
            <a:ext cx="8187444"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During cryotherapy,  applies extreme cold to abnormal tissue. Cells can’t survive this severe cold and die after treatment.</a:t>
            </a:r>
            <a:endParaRPr lang="ar-S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77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25</a:t>
            </a:fld>
            <a:endParaRPr lang="ar-SA"/>
          </a:p>
        </p:txBody>
      </p:sp>
      <p:sp>
        <p:nvSpPr>
          <p:cNvPr id="4" name="مستطيل 3"/>
          <p:cNvSpPr/>
          <p:nvPr/>
        </p:nvSpPr>
        <p:spPr>
          <a:xfrm>
            <a:off x="838200" y="654907"/>
            <a:ext cx="4572000" cy="1200329"/>
          </a:xfrm>
          <a:prstGeom prst="rect">
            <a:avLst/>
          </a:prstGeom>
        </p:spPr>
        <p:txBody>
          <a:bodyPr>
            <a:spAutoFit/>
          </a:bodyPr>
          <a:lstStyle/>
          <a:p>
            <a:pPr algn="l" rtl="0">
              <a:buFont typeface="Arial" panose="020B0604020202020204" pitchFamily="34" charset="0"/>
              <a:buChar char="•"/>
            </a:pPr>
            <a:r>
              <a:rPr lang="en-US" sz="2400" b="1" dirty="0">
                <a:solidFill>
                  <a:srgbClr val="343536"/>
                </a:solidFill>
                <a:latin typeface="Times New Roman" panose="02020603050405020304" pitchFamily="18" charset="0"/>
                <a:cs typeface="Times New Roman" panose="02020603050405020304" pitchFamily="18" charset="0"/>
              </a:rPr>
              <a:t>Liquid nitrogen.</a:t>
            </a:r>
          </a:p>
          <a:p>
            <a:pPr algn="l" rtl="0">
              <a:buFont typeface="Arial" panose="020B0604020202020204" pitchFamily="34" charset="0"/>
              <a:buChar char="•"/>
            </a:pPr>
            <a:r>
              <a:rPr lang="en-US" sz="2400" b="1" dirty="0">
                <a:solidFill>
                  <a:srgbClr val="343536"/>
                </a:solidFill>
                <a:latin typeface="Times New Roman" panose="02020603050405020304" pitchFamily="18" charset="0"/>
                <a:cs typeface="Times New Roman" panose="02020603050405020304" pitchFamily="18" charset="0"/>
              </a:rPr>
              <a:t>Liquid nitrous oxide.</a:t>
            </a:r>
          </a:p>
          <a:p>
            <a:pPr algn="l" rtl="0">
              <a:buFont typeface="Arial" panose="020B0604020202020204" pitchFamily="34" charset="0"/>
              <a:buChar char="•"/>
            </a:pPr>
            <a:r>
              <a:rPr lang="en-US" sz="2400" b="1" dirty="0">
                <a:solidFill>
                  <a:srgbClr val="343536"/>
                </a:solidFill>
                <a:latin typeface="Times New Roman" panose="02020603050405020304" pitchFamily="18" charset="0"/>
                <a:cs typeface="Times New Roman" panose="02020603050405020304" pitchFamily="18" charset="0"/>
              </a:rPr>
              <a:t>Argon gas.</a:t>
            </a:r>
            <a:endParaRPr lang="en-US" sz="2400" b="1" i="0" dirty="0">
              <a:solidFill>
                <a:srgbClr val="343536"/>
              </a:solidFill>
              <a:effectLst/>
              <a:latin typeface="Times New Roman" panose="02020603050405020304" pitchFamily="18" charset="0"/>
              <a:cs typeface="Times New Roman" panose="02020603050405020304" pitchFamily="18" charset="0"/>
            </a:endParaRPr>
          </a:p>
        </p:txBody>
      </p:sp>
      <p:sp>
        <p:nvSpPr>
          <p:cNvPr id="5" name="مستطيل 4"/>
          <p:cNvSpPr/>
          <p:nvPr/>
        </p:nvSpPr>
        <p:spPr>
          <a:xfrm>
            <a:off x="544860" y="2012350"/>
            <a:ext cx="7992888"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There are different cryotherapy methods to freeze tissue depends on </a:t>
            </a:r>
            <a:r>
              <a:rPr lang="en-US" sz="2400" b="1" dirty="0">
                <a:solidFill>
                  <a:srgbClr val="C00000"/>
                </a:solidFill>
                <a:latin typeface="Times New Roman" panose="02020603050405020304" pitchFamily="18" charset="0"/>
                <a:cs typeface="Times New Roman" panose="02020603050405020304" pitchFamily="18" charset="0"/>
              </a:rPr>
              <a:t>the location of the abnormal tissue</a:t>
            </a:r>
            <a:r>
              <a:rPr lang="en-US" sz="2400" b="1" dirty="0">
                <a:latin typeface="Times New Roman" panose="02020603050405020304" pitchFamily="18" charset="0"/>
                <a:cs typeface="Times New Roman" panose="02020603050405020304" pitchFamily="18" charset="0"/>
              </a:rPr>
              <a:t>.</a:t>
            </a:r>
            <a:endParaRPr lang="ar-SA" sz="2400" b="1" dirty="0">
              <a:latin typeface="Times New Roman" panose="02020603050405020304" pitchFamily="18" charset="0"/>
              <a:cs typeface="Times New Roman" panose="02020603050405020304" pitchFamily="18" charset="0"/>
            </a:endParaRPr>
          </a:p>
        </p:txBody>
      </p:sp>
      <p:sp>
        <p:nvSpPr>
          <p:cNvPr id="6" name="مستطيل 5"/>
          <p:cNvSpPr/>
          <p:nvPr/>
        </p:nvSpPr>
        <p:spPr>
          <a:xfrm>
            <a:off x="544860" y="2945894"/>
            <a:ext cx="8419628" cy="1938992"/>
          </a:xfrm>
          <a:prstGeom prst="rect">
            <a:avLst/>
          </a:prstGeom>
        </p:spPr>
        <p:txBody>
          <a:bodyPr wrap="square">
            <a:spAutoFit/>
          </a:bodyPr>
          <a:lstStyle/>
          <a:p>
            <a:pPr algn="l" rtl="0"/>
            <a:r>
              <a:rPr lang="en-US" sz="2400" b="1" dirty="0">
                <a:solidFill>
                  <a:srgbClr val="C00000"/>
                </a:solidFill>
                <a:latin typeface="Times New Roman" panose="02020603050405020304" pitchFamily="18" charset="0"/>
                <a:cs typeface="Times New Roman" panose="02020603050405020304" pitchFamily="18" charset="0"/>
              </a:rPr>
              <a:t>External: </a:t>
            </a:r>
            <a:r>
              <a:rPr lang="en-US" sz="2400" b="1" dirty="0">
                <a:latin typeface="Times New Roman" panose="02020603050405020304" pitchFamily="18" charset="0"/>
                <a:cs typeface="Times New Roman" panose="02020603050405020304" pitchFamily="18" charset="0"/>
              </a:rPr>
              <a:t>If the tissue is located on  skin, use a spraying device or a cotton swab to apply the freezing agent.</a:t>
            </a:r>
          </a:p>
          <a:p>
            <a:pPr algn="l" rtl="0"/>
            <a:r>
              <a:rPr lang="en-US" sz="2400" b="1" dirty="0">
                <a:solidFill>
                  <a:srgbClr val="C00000"/>
                </a:solidFill>
                <a:latin typeface="Times New Roman" panose="02020603050405020304" pitchFamily="18" charset="0"/>
                <a:cs typeface="Times New Roman" panose="02020603050405020304" pitchFamily="18" charset="0"/>
              </a:rPr>
              <a:t>Internal: </a:t>
            </a:r>
            <a:r>
              <a:rPr lang="en-US" sz="2400" b="1" dirty="0">
                <a:latin typeface="Times New Roman" panose="02020603050405020304" pitchFamily="18" charset="0"/>
                <a:cs typeface="Times New Roman" panose="02020603050405020304" pitchFamily="18" charset="0"/>
              </a:rPr>
              <a:t>To treat conditions inside the body, like precancerous cells or a tumor,  use an instrument called a </a:t>
            </a:r>
            <a:r>
              <a:rPr lang="en-US" sz="2400" b="1" dirty="0" err="1">
                <a:solidFill>
                  <a:srgbClr val="C00000"/>
                </a:solidFill>
                <a:latin typeface="Times New Roman" panose="02020603050405020304" pitchFamily="18" charset="0"/>
                <a:cs typeface="Times New Roman" panose="02020603050405020304" pitchFamily="18" charset="0"/>
              </a:rPr>
              <a:t>cryoprobe</a:t>
            </a:r>
            <a:r>
              <a:rPr lang="en-US" sz="2400" b="1" dirty="0">
                <a:latin typeface="Times New Roman" panose="02020603050405020304" pitchFamily="18" charset="0"/>
                <a:cs typeface="Times New Roman" panose="02020603050405020304" pitchFamily="18" charset="0"/>
              </a:rPr>
              <a:t>. This probe is inserted through a small incision (cut) in the skin.</a:t>
            </a:r>
            <a:endParaRPr lang="ar-SA" sz="2400" b="1" dirty="0">
              <a:latin typeface="Times New Roman" panose="02020603050405020304" pitchFamily="18" charset="0"/>
              <a:cs typeface="Times New Roman" panose="02020603050405020304" pitchFamily="18" charset="0"/>
            </a:endParaRPr>
          </a:p>
        </p:txBody>
      </p:sp>
      <p:sp>
        <p:nvSpPr>
          <p:cNvPr id="8" name="مستطيل 7"/>
          <p:cNvSpPr/>
          <p:nvPr/>
        </p:nvSpPr>
        <p:spPr>
          <a:xfrm>
            <a:off x="365828" y="100434"/>
            <a:ext cx="7878580" cy="461665"/>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The substances that used in cryotherapy.   </a:t>
            </a:r>
            <a:endParaRPr lang="ar-SA" sz="2400" b="1" dirty="0">
              <a:latin typeface="Times New Roman" panose="02020603050405020304" pitchFamily="18" charset="0"/>
              <a:cs typeface="Times New Roman" panose="02020603050405020304" pitchFamily="18" charset="0"/>
            </a:endParaRPr>
          </a:p>
        </p:txBody>
      </p:sp>
      <p:pic>
        <p:nvPicPr>
          <p:cNvPr id="9" name="صورة 8"/>
          <p:cNvPicPr>
            <a:picLocks noChangeAspect="1"/>
          </p:cNvPicPr>
          <p:nvPr/>
        </p:nvPicPr>
        <p:blipFill>
          <a:blip r:embed="rId2"/>
          <a:stretch>
            <a:fillRect/>
          </a:stretch>
        </p:blipFill>
        <p:spPr>
          <a:xfrm>
            <a:off x="6394623" y="4987433"/>
            <a:ext cx="2143125" cy="1734042"/>
          </a:xfrm>
          <a:prstGeom prst="rect">
            <a:avLst/>
          </a:prstGeom>
        </p:spPr>
      </p:pic>
      <p:sp>
        <p:nvSpPr>
          <p:cNvPr id="10" name="مستطيل 9"/>
          <p:cNvSpPr/>
          <p:nvPr/>
        </p:nvSpPr>
        <p:spPr>
          <a:xfrm>
            <a:off x="3124200" y="5392789"/>
            <a:ext cx="3029997" cy="461665"/>
          </a:xfrm>
          <a:prstGeom prst="rect">
            <a:avLst/>
          </a:prstGeom>
        </p:spPr>
        <p:txBody>
          <a:bodyPr wrap="none">
            <a:spAutoFit/>
          </a:bodyPr>
          <a:lstStyle/>
          <a:p>
            <a:r>
              <a:rPr lang="en-US" sz="2400" b="1" dirty="0">
                <a:solidFill>
                  <a:srgbClr val="C00000"/>
                </a:solidFill>
                <a:latin typeface="Times New Roman" panose="02020603050405020304" pitchFamily="18" charset="0"/>
                <a:cs typeface="Times New Roman" panose="02020603050405020304" pitchFamily="18" charset="0"/>
              </a:rPr>
              <a:t>cryotherapy chamber</a:t>
            </a:r>
            <a:endParaRPr lang="ar-SA"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310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26</a:t>
            </a:fld>
            <a:endParaRPr lang="ar-SA"/>
          </a:p>
        </p:txBody>
      </p:sp>
      <p:sp>
        <p:nvSpPr>
          <p:cNvPr id="4" name="مستطيل 3"/>
          <p:cNvSpPr/>
          <p:nvPr/>
        </p:nvSpPr>
        <p:spPr>
          <a:xfrm>
            <a:off x="457200" y="548680"/>
            <a:ext cx="7939608" cy="1938992"/>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External cryotherapy causes frozen skin to blister and peel off so that healthy new skin can grow. When abnormal cells freeze and die during internal cryotherapy, your immune system helps clear the tissue out of the body.</a:t>
            </a:r>
            <a:endParaRPr lang="ar-SA" sz="2400" b="1" dirty="0">
              <a:latin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2"/>
          <a:stretch>
            <a:fillRect/>
          </a:stretch>
        </p:blipFill>
        <p:spPr>
          <a:xfrm>
            <a:off x="523875" y="2708920"/>
            <a:ext cx="7504509" cy="3649017"/>
          </a:xfrm>
          <a:prstGeom prst="rect">
            <a:avLst/>
          </a:prstGeom>
        </p:spPr>
      </p:pic>
    </p:spTree>
    <p:extLst>
      <p:ext uri="{BB962C8B-B14F-4D97-AF65-F5344CB8AC3E}">
        <p14:creationId xmlns:p14="http://schemas.microsoft.com/office/powerpoint/2010/main" val="193069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9767" y="920911"/>
            <a:ext cx="8676456" cy="830997"/>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Low temperature have been used for long term preservation of blood, sperm, bone marrow, and tissues. </a:t>
            </a:r>
          </a:p>
        </p:txBody>
      </p:sp>
      <p:sp>
        <p:nvSpPr>
          <p:cNvPr id="4" name="Rectangle 1"/>
          <p:cNvSpPr/>
          <p:nvPr/>
        </p:nvSpPr>
        <p:spPr>
          <a:xfrm>
            <a:off x="0" y="1832056"/>
            <a:ext cx="8676456" cy="1200329"/>
          </a:xfrm>
          <a:prstGeom prst="rect">
            <a:avLst/>
          </a:prstGeom>
        </p:spPr>
        <p:txBody>
          <a:bodyPr wrap="square">
            <a:spAutoFit/>
          </a:bodyPr>
          <a:lstStyle/>
          <a:p>
            <a:pPr marL="457200" indent="-457200" algn="l" rtl="0">
              <a:buFont typeface="Arial" pitchFamily="34" charset="0"/>
              <a:buChar char="•"/>
            </a:pPr>
            <a:r>
              <a:rPr lang="en-US" sz="2400" b="1" dirty="0">
                <a:latin typeface="Times New Roman" pitchFamily="18" charset="0"/>
                <a:cs typeface="Times New Roman" pitchFamily="18" charset="0"/>
              </a:rPr>
              <a:t>Studies of their relationship to the hibernation of animals are under way and long term preservation of man being considered. </a:t>
            </a:r>
            <a:endParaRPr lang="en-US" sz="2400" dirty="0">
              <a:latin typeface="Times New Roman" pitchFamily="18" charset="0"/>
              <a:cs typeface="Times New Roman" pitchFamily="18" charset="0"/>
            </a:endParaRPr>
          </a:p>
        </p:txBody>
      </p:sp>
      <p:sp>
        <p:nvSpPr>
          <p:cNvPr id="6" name="مستطيل 5"/>
          <p:cNvSpPr/>
          <p:nvPr/>
        </p:nvSpPr>
        <p:spPr>
          <a:xfrm>
            <a:off x="323528" y="332656"/>
            <a:ext cx="5790368" cy="523220"/>
          </a:xfrm>
          <a:prstGeom prst="rect">
            <a:avLst/>
          </a:prstGeom>
        </p:spPr>
        <p:txBody>
          <a:bodyPr wrap="none">
            <a:spAutoFit/>
          </a:bodyPr>
          <a:lstStyle/>
          <a:p>
            <a:pPr algn="l" rtl="0"/>
            <a:r>
              <a:rPr lang="en-US" sz="2800" b="1" dirty="0">
                <a:solidFill>
                  <a:srgbClr val="FF0000"/>
                </a:solidFill>
                <a:latin typeface="Times New Roman" pitchFamily="18" charset="0"/>
                <a:cs typeface="Times New Roman" pitchFamily="18" charset="0"/>
              </a:rPr>
              <a:t>Cryogenic methods used in medicine</a:t>
            </a:r>
            <a:endParaRPr lang="en-US" sz="2800" b="1" dirty="0">
              <a:latin typeface="Times New Roman" pitchFamily="18" charset="0"/>
              <a:cs typeface="Times New Roman" pitchFamily="18" charset="0"/>
            </a:endParaRPr>
          </a:p>
        </p:txBody>
      </p:sp>
      <p:sp>
        <p:nvSpPr>
          <p:cNvPr id="7" name="عنصر نائب للتذييل 6"/>
          <p:cNvSpPr>
            <a:spLocks noGrp="1"/>
          </p:cNvSpPr>
          <p:nvPr>
            <p:ph type="ftr" sz="quarter" idx="11"/>
          </p:nvPr>
        </p:nvSpPr>
        <p:spPr/>
        <p:txBody>
          <a:bodyPr/>
          <a:lstStyle/>
          <a:p>
            <a:r>
              <a:rPr lang="en-US"/>
              <a:t>University of Basrah-College of Medicine-Physiol2ogy Department</a:t>
            </a:r>
            <a:endParaRPr lang="ar-SA"/>
          </a:p>
        </p:txBody>
      </p:sp>
      <p:sp>
        <p:nvSpPr>
          <p:cNvPr id="8" name="عنصر نائب لرقم الشريحة 7"/>
          <p:cNvSpPr>
            <a:spLocks noGrp="1"/>
          </p:cNvSpPr>
          <p:nvPr>
            <p:ph type="sldNum" sz="quarter" idx="12"/>
          </p:nvPr>
        </p:nvSpPr>
        <p:spPr/>
        <p:txBody>
          <a:bodyPr/>
          <a:lstStyle/>
          <a:p>
            <a:fld id="{0B34F065-1154-456A-91E3-76DE8E75E17B}" type="slidenum">
              <a:rPr lang="ar-SA" smtClean="0"/>
              <a:t>27</a:t>
            </a:fld>
            <a:endParaRPr lang="ar-SA"/>
          </a:p>
        </p:txBody>
      </p:sp>
      <p:sp>
        <p:nvSpPr>
          <p:cNvPr id="9" name="مستطيل 8"/>
          <p:cNvSpPr/>
          <p:nvPr/>
        </p:nvSpPr>
        <p:spPr>
          <a:xfrm>
            <a:off x="457200" y="3122592"/>
            <a:ext cx="8219256" cy="2677656"/>
          </a:xfrm>
          <a:prstGeom prst="rect">
            <a:avLst/>
          </a:prstGeom>
        </p:spPr>
        <p:txBody>
          <a:bodyPr wrap="square">
            <a:spAutoFit/>
          </a:bodyPr>
          <a:lstStyle/>
          <a:p>
            <a:pPr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Bone cancer.</a:t>
            </a:r>
          </a:p>
          <a:p>
            <a:pPr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Cervical cancer, liver cancer or prostate cancer.</a:t>
            </a:r>
          </a:p>
          <a:p>
            <a:pPr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Precancerous cells in the cervix (lower end of the uterus).</a:t>
            </a:r>
          </a:p>
          <a:p>
            <a:pPr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Precancerous skin conditions and early-stage skin cancers, including squamous cell carcinoma and basal cell carcinoma.</a:t>
            </a:r>
          </a:p>
          <a:p>
            <a:pPr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Retinoblastoma (cancer of the retina in children).</a:t>
            </a:r>
          </a:p>
          <a:p>
            <a:pPr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Skin conditions like warts, skin tags or dark spots.</a:t>
            </a:r>
            <a:endParaRPr lang="en-US" sz="2400" b="1" i="0" dirty="0">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1416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28</a:t>
            </a:fld>
            <a:endParaRPr lang="ar-SA"/>
          </a:p>
        </p:txBody>
      </p:sp>
      <p:sp>
        <p:nvSpPr>
          <p:cNvPr id="4" name="مستطيل 3"/>
          <p:cNvSpPr/>
          <p:nvPr/>
        </p:nvSpPr>
        <p:spPr>
          <a:xfrm>
            <a:off x="441730" y="620688"/>
            <a:ext cx="8306734" cy="830997"/>
          </a:xfrm>
          <a:prstGeom prst="rect">
            <a:avLst/>
          </a:prstGeom>
        </p:spPr>
        <p:txBody>
          <a:bodyPr wrap="square">
            <a:spAutoFit/>
          </a:bodyPr>
          <a:lstStyle/>
          <a:p>
            <a:pPr algn="l" rtl="0"/>
            <a:r>
              <a:rPr lang="en-IN" sz="2400" b="1" dirty="0">
                <a:solidFill>
                  <a:srgbClr val="FF0000"/>
                </a:solidFill>
                <a:latin typeface="Times New Roman" panose="02020603050405020304" pitchFamily="18" charset="0"/>
                <a:cs typeface="Times New Roman" panose="02020603050405020304" pitchFamily="18" charset="0"/>
              </a:rPr>
              <a:t>Cryosurgery</a:t>
            </a:r>
            <a:r>
              <a:rPr lang="en-IN" sz="2400" b="1" dirty="0">
                <a:latin typeface="Times New Roman" panose="02020603050405020304" pitchFamily="18" charset="0"/>
                <a:cs typeface="Times New Roman" panose="02020603050405020304" pitchFamily="18" charset="0"/>
              </a:rPr>
              <a:t> is a novel technique in which the harmful tissues are destroyed by freezing them to cryogenic temperature. </a:t>
            </a:r>
            <a:endParaRPr lang="ar-SA" sz="2400" b="1" dirty="0"/>
          </a:p>
        </p:txBody>
      </p:sp>
      <p:sp>
        <p:nvSpPr>
          <p:cNvPr id="5" name="مستطيل 4"/>
          <p:cNvSpPr/>
          <p:nvPr/>
        </p:nvSpPr>
        <p:spPr>
          <a:xfrm>
            <a:off x="251520" y="2606479"/>
            <a:ext cx="8389440" cy="3785652"/>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itchFamily="18" charset="0"/>
              </a:rPr>
              <a:t> Cryosurgery has several advantages. </a:t>
            </a:r>
            <a:endParaRPr lang="en-US" sz="2400" dirty="0">
              <a:solidFill>
                <a:srgbClr val="FF0000"/>
              </a:solidFill>
              <a:latin typeface="Times New Roman" panose="02020603050405020304" pitchFamily="18" charset="0"/>
              <a:cs typeface="Times New Roman" panose="02020603050405020304" pitchFamily="18" charset="0"/>
            </a:endParaRPr>
          </a:p>
          <a:p>
            <a:pPr marL="342900" lvl="0" indent="-342900" algn="l" rtl="0" fontAlgn="base">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For tumors inside the body, only a small cut or puncture is usually needed to insert the </a:t>
            </a:r>
            <a:r>
              <a:rPr lang="en-US" sz="2400" b="1" dirty="0" err="1">
                <a:latin typeface="Times New Roman" panose="02020603050405020304" pitchFamily="18" charset="0"/>
                <a:cs typeface="Times New Roman" panose="02020603050405020304" pitchFamily="18" charset="0"/>
              </a:rPr>
              <a:t>cryoprobe</a:t>
            </a:r>
            <a:r>
              <a:rPr lang="en-US" sz="2400" b="1" dirty="0">
                <a:latin typeface="Times New Roman" panose="02020603050405020304" pitchFamily="18" charset="0"/>
                <a:cs typeface="Times New Roman" panose="02020603050405020304" pitchFamily="18" charset="0"/>
              </a:rPr>
              <a:t> through the skin. As a result, pain, bleeding, and other problems that come with surgery are reduced.</a:t>
            </a:r>
            <a:endParaRPr lang="en-US" sz="2400" dirty="0">
              <a:latin typeface="Times New Roman" panose="02020603050405020304" pitchFamily="18" charset="0"/>
              <a:cs typeface="Times New Roman" panose="02020603050405020304" pitchFamily="18" charset="0"/>
            </a:endParaRPr>
          </a:p>
          <a:p>
            <a:pPr marL="342900" lvl="0" indent="-342900" algn="l" rtl="0" fontAlgn="base">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Cryosurgery can often be done with local anesthesia and may not require a hospital stay.</a:t>
            </a:r>
            <a:endParaRPr lang="en-US" sz="2400" dirty="0">
              <a:latin typeface="Times New Roman" panose="02020603050405020304" pitchFamily="18" charset="0"/>
              <a:cs typeface="Times New Roman" panose="02020603050405020304" pitchFamily="18" charset="0"/>
            </a:endParaRPr>
          </a:p>
          <a:p>
            <a:pPr marL="342900" lvl="0" indent="-342900" algn="l" rtl="0" fontAlgn="base">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Since cryosurgery is a local treatment and doctors can focus treatment on a precise area, damage to nearby healthy tissue can be reduced.</a:t>
            </a:r>
            <a:endParaRPr lang="en-US" sz="2400"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2"/>
          <a:stretch>
            <a:fillRect/>
          </a:stretch>
        </p:blipFill>
        <p:spPr>
          <a:xfrm>
            <a:off x="6636135" y="1451685"/>
            <a:ext cx="2143125" cy="1545318"/>
          </a:xfrm>
          <a:prstGeom prst="rect">
            <a:avLst/>
          </a:prstGeom>
        </p:spPr>
      </p:pic>
    </p:spTree>
    <p:extLst>
      <p:ext uri="{BB962C8B-B14F-4D97-AF65-F5344CB8AC3E}">
        <p14:creationId xmlns:p14="http://schemas.microsoft.com/office/powerpoint/2010/main" val="161316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29</a:t>
            </a:fld>
            <a:endParaRPr lang="ar-SA"/>
          </a:p>
        </p:txBody>
      </p:sp>
      <p:sp>
        <p:nvSpPr>
          <p:cNvPr id="4" name="مستطيل 3"/>
          <p:cNvSpPr/>
          <p:nvPr/>
        </p:nvSpPr>
        <p:spPr>
          <a:xfrm>
            <a:off x="251520" y="332656"/>
            <a:ext cx="7848872" cy="4524315"/>
          </a:xfrm>
          <a:prstGeom prst="rect">
            <a:avLst/>
          </a:prstGeom>
        </p:spPr>
        <p:txBody>
          <a:bodyPr wrap="square">
            <a:spAutoFit/>
          </a:bodyPr>
          <a:lstStyle/>
          <a:p>
            <a:pPr algn="l" rtl="0"/>
            <a:r>
              <a:rPr lang="en-US" sz="2400" b="1" dirty="0">
                <a:solidFill>
                  <a:srgbClr val="343536"/>
                </a:solidFill>
                <a:latin typeface="Times New Roman" panose="02020603050405020304" pitchFamily="18" charset="0"/>
                <a:cs typeface="Times New Roman" panose="02020603050405020304" pitchFamily="18" charset="0"/>
              </a:rPr>
              <a:t>Cryosurgery is a minimally invasive treatment. Compared to traditional surgery, it usually has less pain and bleeding and a lower risk of damaging healthy tissue near the abnormal cells.</a:t>
            </a:r>
          </a:p>
          <a:p>
            <a:pPr algn="l" rtl="0"/>
            <a:r>
              <a:rPr lang="en-US" sz="2400" b="1" dirty="0">
                <a:solidFill>
                  <a:srgbClr val="FF0000"/>
                </a:solidFill>
                <a:latin typeface="Times New Roman" panose="02020603050405020304" pitchFamily="18" charset="0"/>
                <a:cs typeface="Times New Roman" panose="02020603050405020304" pitchFamily="18" charset="0"/>
              </a:rPr>
              <a:t>The risks of cryotherapy</a:t>
            </a:r>
          </a:p>
          <a:p>
            <a:pPr algn="l" rtl="0"/>
            <a:r>
              <a:rPr lang="en-US" sz="2400" b="1" dirty="0">
                <a:solidFill>
                  <a:srgbClr val="343536"/>
                </a:solidFill>
                <a:latin typeface="Times New Roman" panose="02020603050405020304" pitchFamily="18" charset="0"/>
                <a:cs typeface="Times New Roman" panose="02020603050405020304" pitchFamily="18" charset="0"/>
              </a:rPr>
              <a:t>The risks of cryotherapy are small, but complications can occur. These complications may include:</a:t>
            </a:r>
          </a:p>
          <a:p>
            <a:pPr algn="l" rtl="0">
              <a:buFont typeface="Arial" panose="020B0604020202020204" pitchFamily="34" charset="0"/>
              <a:buChar char="•"/>
            </a:pPr>
            <a:r>
              <a:rPr lang="en-US" sz="2400" b="1" dirty="0">
                <a:solidFill>
                  <a:srgbClr val="343536"/>
                </a:solidFill>
                <a:latin typeface="Times New Roman" panose="02020603050405020304" pitchFamily="18" charset="0"/>
                <a:cs typeface="Times New Roman" panose="02020603050405020304" pitchFamily="18" charset="0"/>
              </a:rPr>
              <a:t>Bleeding, cramping or pain after cryotherapy around the cervix.</a:t>
            </a:r>
          </a:p>
          <a:p>
            <a:pPr algn="l" rtl="0">
              <a:buFont typeface="Arial" panose="020B0604020202020204" pitchFamily="34" charset="0"/>
              <a:buChar char="•"/>
            </a:pPr>
            <a:r>
              <a:rPr lang="en-US" sz="2400" b="1" dirty="0">
                <a:solidFill>
                  <a:srgbClr val="343536"/>
                </a:solidFill>
                <a:latin typeface="Times New Roman" panose="02020603050405020304" pitchFamily="18" charset="0"/>
                <a:cs typeface="Times New Roman" panose="02020603050405020304" pitchFamily="18" charset="0"/>
              </a:rPr>
              <a:t>Bone fractures.</a:t>
            </a:r>
          </a:p>
          <a:p>
            <a:pPr algn="l" rtl="0">
              <a:buFont typeface="Arial" panose="020B0604020202020204" pitchFamily="34" charset="0"/>
              <a:buChar char="•"/>
            </a:pPr>
            <a:r>
              <a:rPr lang="en-US" sz="2400" b="1" dirty="0">
                <a:solidFill>
                  <a:srgbClr val="343536"/>
                </a:solidFill>
                <a:latin typeface="Times New Roman" panose="02020603050405020304" pitchFamily="18" charset="0"/>
                <a:cs typeface="Times New Roman" panose="02020603050405020304" pitchFamily="18" charset="0"/>
              </a:rPr>
              <a:t>Nerve damage resulting in loss of feeling.</a:t>
            </a:r>
          </a:p>
          <a:p>
            <a:pPr algn="l" rtl="0">
              <a:buFont typeface="Arial" panose="020B0604020202020204" pitchFamily="34" charset="0"/>
              <a:buChar char="•"/>
            </a:pPr>
            <a:r>
              <a:rPr lang="en-US" sz="2400" b="1" dirty="0">
                <a:solidFill>
                  <a:srgbClr val="343536"/>
                </a:solidFill>
                <a:latin typeface="Times New Roman" panose="02020603050405020304" pitchFamily="18" charset="0"/>
                <a:cs typeface="Times New Roman" panose="02020603050405020304" pitchFamily="18" charset="0"/>
              </a:rPr>
              <a:t>Swelling, scarring and skin infection.</a:t>
            </a:r>
            <a:endParaRPr lang="en-US" sz="2400" b="1" i="0" dirty="0">
              <a:solidFill>
                <a:srgbClr val="343536"/>
              </a:solidFill>
              <a:effectLst/>
              <a:latin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2"/>
          <a:stretch>
            <a:fillRect/>
          </a:stretch>
        </p:blipFill>
        <p:spPr>
          <a:xfrm>
            <a:off x="5868144" y="3810000"/>
            <a:ext cx="3456384" cy="3048000"/>
          </a:xfrm>
          <a:prstGeom prst="rect">
            <a:avLst/>
          </a:prstGeom>
        </p:spPr>
      </p:pic>
    </p:spTree>
    <p:extLst>
      <p:ext uri="{BB962C8B-B14F-4D97-AF65-F5344CB8AC3E}">
        <p14:creationId xmlns:p14="http://schemas.microsoft.com/office/powerpoint/2010/main" val="228839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3</a:t>
            </a:fld>
            <a:endParaRPr lang="ar-SA"/>
          </a:p>
        </p:txBody>
      </p:sp>
      <p:sp>
        <p:nvSpPr>
          <p:cNvPr id="4" name="مستطيل 3"/>
          <p:cNvSpPr/>
          <p:nvPr/>
        </p:nvSpPr>
        <p:spPr>
          <a:xfrm>
            <a:off x="179512" y="260648"/>
            <a:ext cx="8496944" cy="2215991"/>
          </a:xfrm>
          <a:prstGeom prst="rect">
            <a:avLst/>
          </a:prstGeom>
        </p:spPr>
        <p:txBody>
          <a:bodyPr wrap="square">
            <a:spAutoFit/>
          </a:bodyPr>
          <a:lstStyle/>
          <a:p>
            <a:pPr algn="l" rtl="0">
              <a:lnSpc>
                <a:spcPct val="115000"/>
              </a:lnSpc>
              <a:spcAft>
                <a:spcPts val="0"/>
              </a:spcAft>
            </a:pPr>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Heat Therapy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Heat therapy works by increasing the temperature around an area of your body that is hurting — such as a muscle. When the body’s temperature rises, it improves blood flow and circulation.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مستطيل 4"/>
          <p:cNvSpPr/>
          <p:nvPr/>
        </p:nvSpPr>
        <p:spPr>
          <a:xfrm>
            <a:off x="318356" y="2636912"/>
            <a:ext cx="8219256" cy="830997"/>
          </a:xfrm>
          <a:prstGeom prst="rect">
            <a:avLst/>
          </a:prstGeom>
        </p:spPr>
        <p:txBody>
          <a:bodyPr wrap="square">
            <a:spAutoFit/>
          </a:bodyPr>
          <a:lstStyle/>
          <a:p>
            <a:pPr algn="l" rtl="0"/>
            <a:r>
              <a:rPr lang="en-US" sz="2400" b="1" dirty="0">
                <a:latin typeface="Times New Roman" panose="02020603050405020304" pitchFamily="18" charset="0"/>
                <a:ea typeface="Calibri" panose="020F0502020204030204" pitchFamily="34" charset="0"/>
              </a:rPr>
              <a:t>Since it improves blood flow and circulation, it can be an effective way to heal damaged tissues, as well.</a:t>
            </a:r>
            <a:endParaRPr lang="ar-SA" sz="2400" dirty="0"/>
          </a:p>
        </p:txBody>
      </p:sp>
      <p:pic>
        <p:nvPicPr>
          <p:cNvPr id="6" name="صورة 5"/>
          <p:cNvPicPr>
            <a:picLocks noChangeAspect="1"/>
          </p:cNvPicPr>
          <p:nvPr/>
        </p:nvPicPr>
        <p:blipFill>
          <a:blip r:embed="rId2"/>
          <a:stretch>
            <a:fillRect/>
          </a:stretch>
        </p:blipFill>
        <p:spPr>
          <a:xfrm>
            <a:off x="2581833" y="3628183"/>
            <a:ext cx="4078399" cy="2230770"/>
          </a:xfrm>
          <a:prstGeom prst="rect">
            <a:avLst/>
          </a:prstGeom>
        </p:spPr>
      </p:pic>
    </p:spTree>
    <p:extLst>
      <p:ext uri="{BB962C8B-B14F-4D97-AF65-F5344CB8AC3E}">
        <p14:creationId xmlns:p14="http://schemas.microsoft.com/office/powerpoint/2010/main" val="2724237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30</a:t>
            </a:fld>
            <a:endParaRPr lang="ar-SA"/>
          </a:p>
        </p:txBody>
      </p:sp>
      <p:sp>
        <p:nvSpPr>
          <p:cNvPr id="4" name="مستطيل 3"/>
          <p:cNvSpPr/>
          <p:nvPr/>
        </p:nvSpPr>
        <p:spPr>
          <a:xfrm>
            <a:off x="542650" y="188640"/>
            <a:ext cx="8061797" cy="4524315"/>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Cryosurgery can be repeated safely and may be used with other cancer treatments.</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Cryosurgery may be used when tumors can’t be removed with surgery or when people can’t have surgery because of their age or other medical problems.</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Cryosurgery may be an option when the cancer does not respond to standard treatments.</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There is little bleeding in the destroyed area.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volume of tissue destroyed can be controlled by the temperature of the cryosurgical probe.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There is little pain sensation because low temperatures tend to desensitize the nerves. </a:t>
            </a:r>
          </a:p>
        </p:txBody>
      </p:sp>
      <p:pic>
        <p:nvPicPr>
          <p:cNvPr id="5" name="صورة 4"/>
          <p:cNvPicPr>
            <a:picLocks noChangeAspect="1"/>
          </p:cNvPicPr>
          <p:nvPr/>
        </p:nvPicPr>
        <p:blipFill>
          <a:blip r:embed="rId2"/>
          <a:stretch>
            <a:fillRect/>
          </a:stretch>
        </p:blipFill>
        <p:spPr>
          <a:xfrm>
            <a:off x="5076056" y="4437112"/>
            <a:ext cx="3744416" cy="2023376"/>
          </a:xfrm>
          <a:prstGeom prst="rect">
            <a:avLst/>
          </a:prstGeom>
        </p:spPr>
      </p:pic>
    </p:spTree>
    <p:extLst>
      <p:ext uri="{BB962C8B-B14F-4D97-AF65-F5344CB8AC3E}">
        <p14:creationId xmlns:p14="http://schemas.microsoft.com/office/powerpoint/2010/main" val="130295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ircle(in)">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31</a:t>
            </a:fld>
            <a:endParaRPr lang="ar-SA"/>
          </a:p>
        </p:txBody>
      </p:sp>
      <p:pic>
        <p:nvPicPr>
          <p:cNvPr id="4" name="صورة 3"/>
          <p:cNvPicPr>
            <a:picLocks noChangeAspect="1"/>
          </p:cNvPicPr>
          <p:nvPr/>
        </p:nvPicPr>
        <p:blipFill>
          <a:blip r:embed="rId2"/>
          <a:stretch>
            <a:fillRect/>
          </a:stretch>
        </p:blipFill>
        <p:spPr>
          <a:xfrm>
            <a:off x="1593846" y="1523835"/>
            <a:ext cx="5956308" cy="3810330"/>
          </a:xfrm>
          <a:prstGeom prst="rect">
            <a:avLst/>
          </a:prstGeom>
        </p:spPr>
      </p:pic>
    </p:spTree>
    <p:extLst>
      <p:ext uri="{BB962C8B-B14F-4D97-AF65-F5344CB8AC3E}">
        <p14:creationId xmlns:p14="http://schemas.microsoft.com/office/powerpoint/2010/main" val="543367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32</a:t>
            </a:fld>
            <a:endParaRPr lang="ar-SA"/>
          </a:p>
        </p:txBody>
      </p:sp>
      <p:pic>
        <p:nvPicPr>
          <p:cNvPr id="5" name="صورة 4" descr="جهاز الكرايو لتفتيت واذابة الدهون بالتبريد | Noble Laser | ETW International"/>
          <p:cNvPicPr/>
          <p:nvPr/>
        </p:nvPicPr>
        <p:blipFill rotWithShape="1">
          <a:blip r:embed="rId2">
            <a:extLst>
              <a:ext uri="{28A0092B-C50C-407E-A947-70E740481C1C}">
                <a14:useLocalDpi xmlns:a14="http://schemas.microsoft.com/office/drawing/2010/main" val="0"/>
              </a:ext>
            </a:extLst>
          </a:blip>
          <a:srcRect t="23778" b="23333"/>
          <a:stretch/>
        </p:blipFill>
        <p:spPr bwMode="auto">
          <a:xfrm>
            <a:off x="1403648" y="165758"/>
            <a:ext cx="5715000" cy="2266950"/>
          </a:xfrm>
          <a:prstGeom prst="rect">
            <a:avLst/>
          </a:prstGeom>
          <a:noFill/>
          <a:ln>
            <a:noFill/>
          </a:ln>
          <a:extLst>
            <a:ext uri="{53640926-AAD7-44D8-BBD7-CCE9431645EC}">
              <a14:shadowObscured xmlns:a14="http://schemas.microsoft.com/office/drawing/2010/main"/>
            </a:ext>
          </a:extLst>
        </p:spPr>
      </p:pic>
      <p:sp>
        <p:nvSpPr>
          <p:cNvPr id="6" name="مستطيل 5"/>
          <p:cNvSpPr/>
          <p:nvPr/>
        </p:nvSpPr>
        <p:spPr>
          <a:xfrm>
            <a:off x="683568" y="2564904"/>
            <a:ext cx="7932814" cy="461665"/>
          </a:xfrm>
          <a:prstGeom prst="rect">
            <a:avLst/>
          </a:prstGeom>
        </p:spPr>
        <p:txBody>
          <a:bodyPr wrap="none">
            <a:spAutoFit/>
          </a:bodyPr>
          <a:lstStyle/>
          <a:p>
            <a:r>
              <a:rPr lang="en-US" sz="2400" b="1" dirty="0" err="1">
                <a:solidFill>
                  <a:srgbClr val="0070C0"/>
                </a:solidFill>
                <a:latin typeface="Times New Roman" panose="02020603050405020304" pitchFamily="18" charset="0"/>
                <a:cs typeface="Times New Roman" panose="02020603050405020304" pitchFamily="18" charset="0"/>
              </a:rPr>
              <a:t>Cryolipolysis</a:t>
            </a:r>
            <a:r>
              <a:rPr lang="en-US" sz="2400" b="1" dirty="0">
                <a:solidFill>
                  <a:srgbClr val="0070C0"/>
                </a:solidFill>
                <a:latin typeface="Times New Roman" panose="02020603050405020304" pitchFamily="18" charset="0"/>
                <a:cs typeface="Times New Roman" panose="02020603050405020304" pitchFamily="18" charset="0"/>
              </a:rPr>
              <a:t> device to break up and dissolve fat by cooling </a:t>
            </a:r>
            <a:endParaRPr lang="ar-SA" sz="2400" b="1" dirty="0">
              <a:solidFill>
                <a:srgbClr val="0070C0"/>
              </a:solidFill>
              <a:latin typeface="Times New Roman" panose="02020603050405020304" pitchFamily="18" charset="0"/>
              <a:cs typeface="Times New Roman" panose="02020603050405020304" pitchFamily="18" charset="0"/>
            </a:endParaRPr>
          </a:p>
        </p:txBody>
      </p:sp>
      <p:pic>
        <p:nvPicPr>
          <p:cNvPr id="9" name="صورة 8"/>
          <p:cNvPicPr>
            <a:picLocks noChangeAspect="1"/>
          </p:cNvPicPr>
          <p:nvPr/>
        </p:nvPicPr>
        <p:blipFill>
          <a:blip r:embed="rId3"/>
          <a:stretch>
            <a:fillRect/>
          </a:stretch>
        </p:blipFill>
        <p:spPr>
          <a:xfrm>
            <a:off x="2987824" y="3429000"/>
            <a:ext cx="3960440" cy="2592288"/>
          </a:xfrm>
          <a:prstGeom prst="rect">
            <a:avLst/>
          </a:prstGeom>
        </p:spPr>
      </p:pic>
    </p:spTree>
    <p:extLst>
      <p:ext uri="{BB962C8B-B14F-4D97-AF65-F5344CB8AC3E}">
        <p14:creationId xmlns:p14="http://schemas.microsoft.com/office/powerpoint/2010/main" val="714702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8784976" cy="1200329"/>
          </a:xfrm>
          <a:prstGeom prst="rect">
            <a:avLst/>
          </a:prstGeom>
        </p:spPr>
        <p:txBody>
          <a:bodyPr wrap="square">
            <a:spAutoFit/>
          </a:bodyPr>
          <a:lstStyle/>
          <a:p>
            <a:pPr algn="l" rtl="0"/>
            <a:r>
              <a:rPr lang="en-US" sz="2400" b="1" dirty="0">
                <a:latin typeface="Times New Roman" pitchFamily="18" charset="0"/>
                <a:cs typeface="Times New Roman" pitchFamily="18" charset="0"/>
              </a:rPr>
              <a:t>One of uses of cryosurgery was</a:t>
            </a:r>
          </a:p>
          <a:p>
            <a:pPr marL="514350" indent="-514350" algn="l" rtl="0">
              <a:buFont typeface="+mj-lt"/>
              <a:buAutoNum type="arabicPeriod"/>
            </a:pPr>
            <a:r>
              <a:rPr lang="en-US" sz="2400" b="1" dirty="0">
                <a:latin typeface="Times New Roman" pitchFamily="18" charset="0"/>
                <a:cs typeface="Times New Roman" pitchFamily="18" charset="0"/>
              </a:rPr>
              <a:t>In the treatment of </a:t>
            </a:r>
            <a:r>
              <a:rPr lang="en-US" sz="2400" b="1" dirty="0">
                <a:solidFill>
                  <a:srgbClr val="FF0000"/>
                </a:solidFill>
                <a:latin typeface="Times New Roman" pitchFamily="18" charset="0"/>
                <a:cs typeface="Times New Roman" pitchFamily="18" charset="0"/>
              </a:rPr>
              <a:t>Parkinson's</a:t>
            </a:r>
            <a:r>
              <a:rPr lang="en-US" sz="2400" b="1" dirty="0">
                <a:latin typeface="Times New Roman" pitchFamily="18" charset="0"/>
                <a:cs typeface="Times New Roman" pitchFamily="18" charset="0"/>
              </a:rPr>
              <a:t> disease. Parkinson's causes uncontrolled tremors in the arms and legs.</a:t>
            </a:r>
            <a:endParaRPr lang="ar-IQ" sz="2400" dirty="0">
              <a:latin typeface="Times New Roman" pitchFamily="18" charset="0"/>
              <a:cs typeface="Times New Roman" pitchFamily="18" charset="0"/>
            </a:endParaRPr>
          </a:p>
        </p:txBody>
      </p:sp>
      <p:sp>
        <p:nvSpPr>
          <p:cNvPr id="4" name="مستطيل 3"/>
          <p:cNvSpPr/>
          <p:nvPr/>
        </p:nvSpPr>
        <p:spPr>
          <a:xfrm>
            <a:off x="216293" y="1476090"/>
            <a:ext cx="8679338" cy="1200329"/>
          </a:xfrm>
          <a:prstGeom prst="rect">
            <a:avLst/>
          </a:prstGeom>
        </p:spPr>
        <p:txBody>
          <a:bodyPr wrap="square">
            <a:spAutoFit/>
          </a:bodyPr>
          <a:lstStyle/>
          <a:p>
            <a:pPr algn="l" rtl="0"/>
            <a:r>
              <a:rPr lang="en-US" sz="2400" b="1" dirty="0">
                <a:latin typeface="Times New Roman" pitchFamily="18" charset="0"/>
                <a:cs typeface="Times New Roman" pitchFamily="18" charset="0"/>
              </a:rPr>
              <a:t>    It is possible to stop the tremors by surgically destroying the part of thalamus in the brain that controls the transmission of nerve impulses to other parts of the nervous system.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961345"/>
            <a:ext cx="547260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33</a:t>
            </a:fld>
            <a:endParaRPr lang="ar-SA"/>
          </a:p>
        </p:txBody>
      </p:sp>
    </p:spTree>
    <p:custDataLst>
      <p:tags r:id="rId1"/>
    </p:custDataLst>
    <p:extLst>
      <p:ext uri="{BB962C8B-B14F-4D97-AF65-F5344CB8AC3E}">
        <p14:creationId xmlns:p14="http://schemas.microsoft.com/office/powerpoint/2010/main" val="373404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830997"/>
          </a:xfrm>
          <a:prstGeom prst="rect">
            <a:avLst/>
          </a:prstGeom>
        </p:spPr>
        <p:txBody>
          <a:bodyPr wrap="square">
            <a:spAutoFit/>
          </a:bodyPr>
          <a:lstStyle/>
          <a:p>
            <a:pPr algn="l" rtl="0"/>
            <a:r>
              <a:rPr lang="en-US" sz="2400" b="1" dirty="0">
                <a:latin typeface="Times New Roman" pitchFamily="18" charset="0"/>
                <a:cs typeface="Times New Roman" pitchFamily="18" charset="0"/>
              </a:rPr>
              <a:t>     2. One common use of cryosurgery is in the treatment of </a:t>
            </a:r>
            <a:r>
              <a:rPr lang="en-US" sz="2400" b="1" dirty="0">
                <a:solidFill>
                  <a:srgbClr val="FF0000"/>
                </a:solidFill>
                <a:latin typeface="Times New Roman" pitchFamily="18" charset="0"/>
                <a:cs typeface="Times New Roman" pitchFamily="18" charset="0"/>
              </a:rPr>
              <a:t>tumors and warts</a:t>
            </a:r>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مستطيل 1"/>
          <p:cNvSpPr/>
          <p:nvPr/>
        </p:nvSpPr>
        <p:spPr>
          <a:xfrm>
            <a:off x="251520" y="1268760"/>
            <a:ext cx="8568952" cy="2308324"/>
          </a:xfrm>
          <a:prstGeom prst="rect">
            <a:avLst/>
          </a:prstGeom>
        </p:spPr>
        <p:txBody>
          <a:bodyPr wrap="square">
            <a:spAutoFit/>
          </a:bodyPr>
          <a:lstStyle/>
          <a:p>
            <a:pPr algn="l" rtl="0"/>
            <a:r>
              <a:rPr lang="en-US" sz="2400" b="1" dirty="0">
                <a:latin typeface="Times New Roman" pitchFamily="18" charset="0"/>
                <a:cs typeface="Times New Roman" pitchFamily="18" charset="0"/>
              </a:rPr>
              <a:t>    3. Also use to repair of a </a:t>
            </a:r>
            <a:r>
              <a:rPr lang="en-US" sz="2400" b="1" dirty="0">
                <a:solidFill>
                  <a:srgbClr val="FF0000"/>
                </a:solidFill>
                <a:latin typeface="Times New Roman" pitchFamily="18" charset="0"/>
                <a:cs typeface="Times New Roman" pitchFamily="18" charset="0"/>
              </a:rPr>
              <a:t>detached retina </a:t>
            </a:r>
            <a:r>
              <a:rPr lang="en-US" sz="2400" b="1" dirty="0">
                <a:latin typeface="Times New Roman" pitchFamily="18" charset="0"/>
                <a:cs typeface="Times New Roman" pitchFamily="18" charset="0"/>
              </a:rPr>
              <a:t>and </a:t>
            </a:r>
            <a:r>
              <a:rPr lang="en-US" sz="2400" b="1" dirty="0">
                <a:solidFill>
                  <a:srgbClr val="FF0000"/>
                </a:solidFill>
                <a:latin typeface="Times New Roman" pitchFamily="18" charset="0"/>
                <a:cs typeface="Times New Roman" pitchFamily="18" charset="0"/>
              </a:rPr>
              <a:t>cataract surgery </a:t>
            </a:r>
            <a:r>
              <a:rPr lang="en-US" sz="2400" b="1" dirty="0">
                <a:latin typeface="Times New Roman" pitchFamily="18" charset="0"/>
                <a:cs typeface="Times New Roman" pitchFamily="18" charset="0"/>
              </a:rPr>
              <a:t>(the removal of a darkened lens). </a:t>
            </a:r>
          </a:p>
          <a:p>
            <a:pPr algn="l" rtl="0"/>
            <a:r>
              <a:rPr lang="en-US" sz="2400" b="1" dirty="0">
                <a:latin typeface="Times New Roman" pitchFamily="18" charset="0"/>
                <a:cs typeface="Times New Roman" pitchFamily="18" charset="0"/>
              </a:rPr>
              <a:t>    Perhaps the result of an accident, the retina becomes detached from the wall of eye ball. </a:t>
            </a:r>
          </a:p>
          <a:p>
            <a:pPr algn="l" rtl="0"/>
            <a:r>
              <a:rPr lang="en-US" sz="2400" b="1" dirty="0">
                <a:latin typeface="Times New Roman" pitchFamily="18" charset="0"/>
                <a:cs typeface="Times New Roman" pitchFamily="18" charset="0"/>
              </a:rPr>
              <a:t>    This produces a blurred spot in the vision because the light rays are not focused at the correct spot. </a:t>
            </a:r>
            <a:endParaRPr lang="en-US" sz="2400" dirty="0">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34</a:t>
            </a:fld>
            <a:endParaRPr lang="ar-SA"/>
          </a:p>
        </p:txBody>
      </p:sp>
      <p:pic>
        <p:nvPicPr>
          <p:cNvPr id="6" name="صورة 5"/>
          <p:cNvPicPr>
            <a:picLocks noChangeAspect="1"/>
          </p:cNvPicPr>
          <p:nvPr/>
        </p:nvPicPr>
        <p:blipFill>
          <a:blip r:embed="rId3"/>
          <a:stretch>
            <a:fillRect/>
          </a:stretch>
        </p:blipFill>
        <p:spPr>
          <a:xfrm>
            <a:off x="3563888" y="3578674"/>
            <a:ext cx="4552950" cy="2800350"/>
          </a:xfrm>
          <a:prstGeom prst="rect">
            <a:avLst/>
          </a:prstGeom>
        </p:spPr>
      </p:pic>
    </p:spTree>
    <p:custDataLst>
      <p:tags r:id="rId1"/>
    </p:custDataLst>
    <p:extLst>
      <p:ext uri="{BB962C8B-B14F-4D97-AF65-F5344CB8AC3E}">
        <p14:creationId xmlns:p14="http://schemas.microsoft.com/office/powerpoint/2010/main" val="393473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02" y="1301324"/>
            <a:ext cx="8640960"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    The technique does not appear to damage the eye. In cryosurgical extraction of the lens, a cold probe is touched to the front surface of the lens.   The probe sticks to the lens, making the lens easy to remove. </a:t>
            </a:r>
            <a:endParaRPr lang="en-US" sz="2400" dirty="0">
              <a:latin typeface="Times New Roman" pitchFamily="18" charset="0"/>
              <a:cs typeface="Times New Roman" pitchFamily="18" charset="0"/>
            </a:endParaRPr>
          </a:p>
        </p:txBody>
      </p:sp>
      <p:sp>
        <p:nvSpPr>
          <p:cNvPr id="3" name="Rectangle 2"/>
          <p:cNvSpPr/>
          <p:nvPr/>
        </p:nvSpPr>
        <p:spPr>
          <a:xfrm>
            <a:off x="107504" y="78833"/>
            <a:ext cx="8784976" cy="1200329"/>
          </a:xfrm>
          <a:prstGeom prst="rect">
            <a:avLst/>
          </a:prstGeom>
        </p:spPr>
        <p:txBody>
          <a:bodyPr wrap="square">
            <a:spAutoFit/>
          </a:bodyPr>
          <a:lstStyle/>
          <a:p>
            <a:pPr algn="l" rtl="0"/>
            <a:r>
              <a:rPr lang="en-US" sz="2400" b="1" dirty="0">
                <a:latin typeface="Times New Roman" pitchFamily="18" charset="0"/>
                <a:cs typeface="Times New Roman" pitchFamily="18" charset="0"/>
              </a:rPr>
              <a:t>     If the cold tip applied to outside of the eye ball in the vicinity of the detachment, a reaction occurs that acts weld the retina to wall of the eyeball.  </a:t>
            </a:r>
            <a:endParaRPr lang="en-US" sz="2400" dirty="0">
              <a:latin typeface="Times New Roman" pitchFamily="18" charset="0"/>
              <a:cs typeface="Times New Roman" pitchFamily="18" charset="0"/>
            </a:endParaRPr>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35</a:t>
            </a:fld>
            <a:endParaRPr lang="ar-SA"/>
          </a:p>
        </p:txBody>
      </p:sp>
      <p:pic>
        <p:nvPicPr>
          <p:cNvPr id="6" name="صورة 5"/>
          <p:cNvPicPr>
            <a:picLocks noChangeAspect="1"/>
          </p:cNvPicPr>
          <p:nvPr/>
        </p:nvPicPr>
        <p:blipFill>
          <a:blip r:embed="rId3"/>
          <a:stretch>
            <a:fillRect/>
          </a:stretch>
        </p:blipFill>
        <p:spPr>
          <a:xfrm>
            <a:off x="2428875" y="2893145"/>
            <a:ext cx="4286250" cy="3344167"/>
          </a:xfrm>
          <a:prstGeom prst="rect">
            <a:avLst/>
          </a:prstGeom>
        </p:spPr>
      </p:pic>
    </p:spTree>
    <p:custDataLst>
      <p:tags r:id="rId1"/>
    </p:custDataLst>
    <p:extLst>
      <p:ext uri="{BB962C8B-B14F-4D97-AF65-F5344CB8AC3E}">
        <p14:creationId xmlns:p14="http://schemas.microsoft.com/office/powerpoint/2010/main" val="11822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ÙØªÙØ¬Ø© Ø¨Ø­Ø« Ø§ÙØµÙØ± Ø¹Ù ØµÙØ± ÙØ±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5707537" y="404664"/>
            <a:ext cx="3079753" cy="1107996"/>
          </a:xfrm>
          <a:prstGeom prst="rect">
            <a:avLst/>
          </a:prstGeom>
          <a:noFill/>
        </p:spPr>
        <p:txBody>
          <a:bodyPr wrap="none" rtlCol="1">
            <a:spAutoFit/>
          </a:bodyPr>
          <a:lstStyle/>
          <a:p>
            <a:r>
              <a:rPr lang="en-US" sz="6600" b="1" dirty="0">
                <a:solidFill>
                  <a:srgbClr val="C00000"/>
                </a:solidFill>
                <a:latin typeface="Brush Script MT" pitchFamily="66" charset="0"/>
                <a:cs typeface="+mj-cs"/>
              </a:rPr>
              <a:t>Thank you</a:t>
            </a:r>
            <a:endParaRPr lang="ar-SA" sz="6600" b="1" dirty="0">
              <a:solidFill>
                <a:srgbClr val="C00000"/>
              </a:solidFill>
              <a:latin typeface="Brush Script MT" pitchFamily="66" charset="0"/>
              <a:cs typeface="+mj-cs"/>
            </a:endParaRPr>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36</a:t>
            </a:fld>
            <a:endParaRPr lang="ar-SA"/>
          </a:p>
        </p:txBody>
      </p:sp>
    </p:spTree>
    <p:extLst>
      <p:ext uri="{BB962C8B-B14F-4D97-AF65-F5344CB8AC3E}">
        <p14:creationId xmlns:p14="http://schemas.microsoft.com/office/powerpoint/2010/main" val="11441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640960" cy="3719288"/>
          </a:xfrm>
          <a:prstGeom prst="rect">
            <a:avLst/>
          </a:prstGeom>
        </p:spPr>
        <p:txBody>
          <a:bodyPr wrap="square">
            <a:spAutoFit/>
          </a:bodyPr>
          <a:lstStyle/>
          <a:p>
            <a:pPr algn="l" rtl="0">
              <a:lnSpc>
                <a:spcPct val="150000"/>
              </a:lnSpc>
            </a:pPr>
            <a:r>
              <a:rPr lang="en-US" sz="2400" b="1" u="sng" dirty="0">
                <a:solidFill>
                  <a:srgbClr val="C00000"/>
                </a:solidFill>
                <a:latin typeface="Times New Roman" pitchFamily="18" charset="0"/>
                <a:cs typeface="Times New Roman" pitchFamily="18" charset="0"/>
              </a:rPr>
              <a:t>Heat Therapy </a:t>
            </a:r>
            <a:endParaRPr lang="en-US" sz="2400" u="sng" dirty="0">
              <a:solidFill>
                <a:srgbClr val="C00000"/>
              </a:solidFill>
              <a:latin typeface="Times New Roman" pitchFamily="18" charset="0"/>
              <a:cs typeface="Times New Roman" pitchFamily="18" charset="0"/>
            </a:endParaRPr>
          </a:p>
          <a:p>
            <a:pPr algn="l" rtl="0">
              <a:lnSpc>
                <a:spcPct val="150000"/>
              </a:lnSpc>
            </a:pPr>
            <a:r>
              <a:rPr lang="en-US" sz="2400" b="1" dirty="0">
                <a:latin typeface="Times New Roman" pitchFamily="18" charset="0"/>
                <a:cs typeface="Times New Roman" pitchFamily="18" charset="0"/>
              </a:rPr>
              <a:t>   Two therapeutic effects take place in a heated area; </a:t>
            </a:r>
            <a:endParaRPr lang="en-US" sz="2400" dirty="0">
              <a:latin typeface="Times New Roman" pitchFamily="18" charset="0"/>
              <a:cs typeface="Times New Roman" pitchFamily="18" charset="0"/>
            </a:endParaRPr>
          </a:p>
          <a:p>
            <a:pPr marL="514350" indent="-514350" algn="l" rtl="0">
              <a:buFont typeface="+mj-lt"/>
              <a:buAutoNum type="arabicPeriod"/>
            </a:pPr>
            <a:r>
              <a:rPr lang="en-US" sz="2400" b="1" dirty="0">
                <a:latin typeface="Times New Roman" pitchFamily="18" charset="0"/>
                <a:cs typeface="Times New Roman" pitchFamily="18" charset="0"/>
              </a:rPr>
              <a:t>Primary : There is an increase in metabolism resulting in a </a:t>
            </a:r>
            <a:r>
              <a:rPr lang="en-US" sz="2400" b="1" dirty="0">
                <a:solidFill>
                  <a:srgbClr val="C00000"/>
                </a:solidFill>
                <a:latin typeface="Times New Roman" pitchFamily="18" charset="0"/>
                <a:cs typeface="Times New Roman" pitchFamily="18" charset="0"/>
              </a:rPr>
              <a:t>relaxation of the capillary system </a:t>
            </a:r>
            <a:r>
              <a:rPr lang="en-US" sz="2400" b="1" dirty="0">
                <a:latin typeface="Times New Roman" pitchFamily="18" charset="0"/>
                <a:cs typeface="Times New Roman" pitchFamily="18" charset="0"/>
              </a:rPr>
              <a:t>(vasodilation). </a:t>
            </a:r>
            <a:endParaRPr lang="en-US" sz="2400" dirty="0">
              <a:latin typeface="Times New Roman" pitchFamily="18" charset="0"/>
              <a:cs typeface="Times New Roman" pitchFamily="18" charset="0"/>
            </a:endParaRPr>
          </a:p>
          <a:p>
            <a:pPr marL="514350" indent="-514350" algn="l" rtl="0">
              <a:buFont typeface="+mj-lt"/>
              <a:buAutoNum type="arabicPeriod"/>
            </a:pPr>
            <a:r>
              <a:rPr lang="en-US" sz="2400" b="1" dirty="0">
                <a:latin typeface="Times New Roman" pitchFamily="18" charset="0"/>
                <a:cs typeface="Times New Roman" pitchFamily="18" charset="0"/>
              </a:rPr>
              <a:t>There is an </a:t>
            </a:r>
            <a:r>
              <a:rPr lang="en-US" sz="2400" b="1" dirty="0">
                <a:solidFill>
                  <a:srgbClr val="C00000"/>
                </a:solidFill>
                <a:latin typeface="Times New Roman" pitchFamily="18" charset="0"/>
                <a:cs typeface="Times New Roman" pitchFamily="18" charset="0"/>
              </a:rPr>
              <a:t>increase in blood flow </a:t>
            </a:r>
            <a:r>
              <a:rPr lang="en-US" sz="2400" b="1" dirty="0">
                <a:latin typeface="Times New Roman" pitchFamily="18" charset="0"/>
                <a:cs typeface="Times New Roman" pitchFamily="18" charset="0"/>
              </a:rPr>
              <a:t>as blood moves in cool to the heated area. </a:t>
            </a:r>
            <a:endParaRPr lang="en-US" sz="2400" dirty="0">
              <a:latin typeface="Times New Roman" pitchFamily="18" charset="0"/>
              <a:cs typeface="Times New Roman" pitchFamily="18" charset="0"/>
            </a:endParaRPr>
          </a:p>
          <a:p>
            <a:pPr algn="l" rtl="0">
              <a:lnSpc>
                <a:spcPct val="150000"/>
              </a:lnSpc>
            </a:pPr>
            <a:r>
              <a:rPr lang="en-US" sz="2400" b="1" dirty="0">
                <a:solidFill>
                  <a:srgbClr val="FF0000"/>
                </a:solidFill>
                <a:latin typeface="Times New Roman" pitchFamily="18" charset="0"/>
                <a:cs typeface="Times New Roman" pitchFamily="18" charset="0"/>
              </a:rPr>
              <a:t>The relaxation and increased blood flow are beneficial to damage tissue. </a:t>
            </a:r>
            <a:endParaRPr lang="en-US" sz="2400" dirty="0">
              <a:solidFill>
                <a:srgbClr val="FF0000"/>
              </a:solidFill>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4</a:t>
            </a:fld>
            <a:endParaRPr lang="ar-SA"/>
          </a:p>
        </p:txBody>
      </p:sp>
      <p:pic>
        <p:nvPicPr>
          <p:cNvPr id="7" name="صورة 6"/>
          <p:cNvPicPr>
            <a:picLocks noChangeAspect="1"/>
          </p:cNvPicPr>
          <p:nvPr/>
        </p:nvPicPr>
        <p:blipFill rotWithShape="1">
          <a:blip r:embed="rId3"/>
          <a:srcRect l="49212"/>
          <a:stretch/>
        </p:blipFill>
        <p:spPr>
          <a:xfrm>
            <a:off x="4590852" y="3386460"/>
            <a:ext cx="4032448" cy="2646040"/>
          </a:xfrm>
          <a:prstGeom prst="rect">
            <a:avLst/>
          </a:prstGeom>
        </p:spPr>
      </p:pic>
      <p:pic>
        <p:nvPicPr>
          <p:cNvPr id="8" name="صورة 7"/>
          <p:cNvPicPr>
            <a:picLocks noChangeAspect="1"/>
          </p:cNvPicPr>
          <p:nvPr/>
        </p:nvPicPr>
        <p:blipFill>
          <a:blip r:embed="rId4"/>
          <a:stretch>
            <a:fillRect/>
          </a:stretch>
        </p:blipFill>
        <p:spPr>
          <a:xfrm>
            <a:off x="1428552" y="3386460"/>
            <a:ext cx="2857500" cy="2646040"/>
          </a:xfrm>
          <a:prstGeom prst="rect">
            <a:avLst/>
          </a:prstGeom>
        </p:spPr>
      </p:pic>
    </p:spTree>
    <p:custDataLst>
      <p:tags r:id="rId1"/>
    </p:custDataLst>
    <p:extLst>
      <p:ext uri="{BB962C8B-B14F-4D97-AF65-F5344CB8AC3E}">
        <p14:creationId xmlns:p14="http://schemas.microsoft.com/office/powerpoint/2010/main" val="368750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Medicine-Physiol2ogy Department</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t>5</a:t>
            </a:fld>
            <a:endParaRPr lang="ar-SA"/>
          </a:p>
        </p:txBody>
      </p:sp>
      <p:sp>
        <p:nvSpPr>
          <p:cNvPr id="4" name="مستطيل 3"/>
          <p:cNvSpPr/>
          <p:nvPr/>
        </p:nvSpPr>
        <p:spPr>
          <a:xfrm>
            <a:off x="372705" y="119534"/>
            <a:ext cx="7848872" cy="461665"/>
          </a:xfrm>
          <a:prstGeom prst="rect">
            <a:avLst/>
          </a:prstGeom>
        </p:spPr>
        <p:txBody>
          <a:bodyPr wrap="square">
            <a:spAutoFit/>
          </a:bodyPr>
          <a:lstStyle/>
          <a:p>
            <a:pPr algn="l" rtl="0"/>
            <a:r>
              <a:rPr lang="en-US" sz="2400" b="1" dirty="0">
                <a:solidFill>
                  <a:srgbClr val="C00000"/>
                </a:solidFill>
                <a:latin typeface="Times New Roman" pitchFamily="18" charset="0"/>
                <a:cs typeface="Times New Roman" pitchFamily="18" charset="0"/>
              </a:rPr>
              <a:t>The physical methods of producing  heat in the body are: </a:t>
            </a:r>
            <a:endParaRPr lang="en-US" sz="2400" dirty="0">
              <a:solidFill>
                <a:srgbClr val="C00000"/>
              </a:solidFill>
              <a:latin typeface="Times New Roman" pitchFamily="18" charset="0"/>
              <a:cs typeface="Times New Roman" pitchFamily="18" charset="0"/>
            </a:endParaRPr>
          </a:p>
        </p:txBody>
      </p:sp>
      <p:sp>
        <p:nvSpPr>
          <p:cNvPr id="5" name="مستطيل 4"/>
          <p:cNvSpPr/>
          <p:nvPr/>
        </p:nvSpPr>
        <p:spPr>
          <a:xfrm>
            <a:off x="370758" y="836712"/>
            <a:ext cx="5593198" cy="490199"/>
          </a:xfrm>
          <a:prstGeom prst="rect">
            <a:avLst/>
          </a:prstGeom>
        </p:spPr>
        <p:txBody>
          <a:bodyPr wrap="none">
            <a:spAutoFit/>
          </a:bodyPr>
          <a:lstStyle/>
          <a:p>
            <a:pPr marL="342900" lvl="0" indent="-342900" algn="l" rtl="0">
              <a:lnSpc>
                <a:spcPct val="115000"/>
              </a:lnSpc>
              <a:spcAft>
                <a:spcPts val="0"/>
              </a:spcAft>
              <a:buFont typeface="+mj-lt"/>
              <a:buAutoNum type="arabicPeriod"/>
            </a:pP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conducted</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and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convection</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method</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مستطيل 5"/>
          <p:cNvSpPr/>
          <p:nvPr/>
        </p:nvSpPr>
        <p:spPr>
          <a:xfrm>
            <a:off x="478510" y="1772816"/>
            <a:ext cx="8125937" cy="4106252"/>
          </a:xfrm>
          <a:prstGeom prst="rect">
            <a:avLst/>
          </a:prstGeom>
        </p:spPr>
        <p:txBody>
          <a:bodyPr wrap="square">
            <a:spAutoFit/>
          </a:bodyPr>
          <a:lstStyle/>
          <a:p>
            <a:pPr algn="l" rtl="0">
              <a:spcAft>
                <a:spcPts val="1875"/>
              </a:spcAft>
            </a:pP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There are two different types of heat therapy: </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dry heat and moist heat. </a:t>
            </a: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Both types of heat therapy should aim for “warm” as the ideal temperature instead of “hot.”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rtl="0">
              <a:spcAft>
                <a:spcPts val="600"/>
              </a:spcAft>
              <a:buSzPts val="1000"/>
              <a:buFont typeface="Symbol" panose="05050102010706020507" pitchFamily="18" charset="2"/>
              <a:buChar char=""/>
              <a:tabLst>
                <a:tab pos="45720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Dry heat </a:t>
            </a: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(or “conducted heat therapy”) includes sources like heating pads, dry heating packs, and even saunas. This heat is easy to apply.</a:t>
            </a:r>
            <a:endParaRPr lang="en-US"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rtl="0">
              <a:spcAft>
                <a:spcPts val="600"/>
              </a:spcAft>
              <a:buSzPts val="1000"/>
              <a:buFont typeface="Symbol" panose="05050102010706020507" pitchFamily="18" charset="2"/>
              <a:buChar char=""/>
              <a:tabLst>
                <a:tab pos="457200" algn="l"/>
              </a:tabLs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Moist heat </a:t>
            </a: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(or “convection heat”) includes sources like steamed towels, </a:t>
            </a:r>
            <a:r>
              <a:rPr lang="en-US" sz="2400" b="1" dirty="0">
                <a:solidFill>
                  <a:srgbClr val="02838D"/>
                </a:solidFill>
                <a:latin typeface="Times New Roman" panose="02020603050405020304" pitchFamily="18" charset="0"/>
                <a:ea typeface="Times New Roman" panose="02020603050405020304" pitchFamily="18" charset="0"/>
                <a:cs typeface="Times New Roman" panose="02020603050405020304" pitchFamily="18" charset="0"/>
              </a:rPr>
              <a:t>moist heating packs</a:t>
            </a: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or hot baths. Moist heat may be slightly more effective as well as require less application time for the </a:t>
            </a:r>
            <a:r>
              <a:rPr lang="en-US" sz="2400" b="1" dirty="0">
                <a:solidFill>
                  <a:srgbClr val="02838D"/>
                </a:solidFill>
                <a:latin typeface="Times New Roman" panose="02020603050405020304" pitchFamily="18" charset="0"/>
                <a:ea typeface="Times New Roman" panose="02020603050405020304" pitchFamily="18" charset="0"/>
                <a:cs typeface="Times New Roman" panose="02020603050405020304" pitchFamily="18" charset="0"/>
              </a:rPr>
              <a:t>same results.</a:t>
            </a:r>
            <a:endParaRPr lang="en-US" sz="24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37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0691" y="29154"/>
            <a:ext cx="9036496" cy="3877985"/>
          </a:xfrm>
          <a:prstGeom prst="rect">
            <a:avLst/>
          </a:prstGeom>
        </p:spPr>
        <p:txBody>
          <a:bodyPr wrap="square">
            <a:spAutoFit/>
          </a:bodyPr>
          <a:lstStyle/>
          <a:p>
            <a:pPr lvl="0" algn="l" rtl="0"/>
            <a:r>
              <a:rPr lang="en-US" sz="2400" b="1" dirty="0">
                <a:solidFill>
                  <a:srgbClr val="0070C0"/>
                </a:solidFill>
                <a:latin typeface="Times New Roman" panose="02020603050405020304" pitchFamily="18" charset="0"/>
                <a:cs typeface="Times New Roman"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a:p>
            <a:pPr algn="l" rtl="0">
              <a:lnSpc>
                <a:spcPct val="150000"/>
              </a:lnSpc>
            </a:pPr>
            <a:r>
              <a:rPr lang="en-US" sz="2400" b="1" dirty="0">
                <a:latin typeface="Times New Roman" pitchFamily="18" charset="0"/>
                <a:cs typeface="Times New Roman" pitchFamily="18" charset="0"/>
              </a:rPr>
              <a:t>Heat can transfer by conduction, the quantity of heat transfer depends on:</a:t>
            </a:r>
          </a:p>
          <a:p>
            <a:pPr marL="514350" indent="-514350" algn="l" rtl="0">
              <a:lnSpc>
                <a:spcPct val="150000"/>
              </a:lnSpc>
              <a:buFont typeface="+mj-lt"/>
              <a:buAutoNum type="arabicPeriod"/>
            </a:pPr>
            <a:r>
              <a:rPr lang="en-US" sz="2400" b="1" dirty="0">
                <a:solidFill>
                  <a:srgbClr val="00B0F0"/>
                </a:solidFill>
                <a:latin typeface="Times New Roman" pitchFamily="18" charset="0"/>
                <a:cs typeface="Times New Roman" pitchFamily="18" charset="0"/>
              </a:rPr>
              <a:t>The  temp. difference, </a:t>
            </a:r>
          </a:p>
          <a:p>
            <a:pPr marL="514350" indent="-514350" algn="l" rtl="0">
              <a:lnSpc>
                <a:spcPct val="150000"/>
              </a:lnSpc>
              <a:buFont typeface="+mj-lt"/>
              <a:buAutoNum type="arabicPeriod"/>
            </a:pPr>
            <a:r>
              <a:rPr lang="en-US" sz="2400" b="1" dirty="0">
                <a:solidFill>
                  <a:srgbClr val="00B0F0"/>
                </a:solidFill>
                <a:latin typeface="Times New Roman" pitchFamily="18" charset="0"/>
                <a:cs typeface="Times New Roman" pitchFamily="18" charset="0"/>
              </a:rPr>
              <a:t>The  time of contact,</a:t>
            </a:r>
          </a:p>
          <a:p>
            <a:pPr marL="514350" indent="-514350" algn="l" rtl="0">
              <a:lnSpc>
                <a:spcPct val="150000"/>
              </a:lnSpc>
              <a:buFont typeface="+mj-lt"/>
              <a:buAutoNum type="arabicPeriod"/>
            </a:pPr>
            <a:r>
              <a:rPr lang="en-US" sz="2400" b="1" dirty="0">
                <a:solidFill>
                  <a:srgbClr val="00B0F0"/>
                </a:solidFill>
                <a:latin typeface="Times New Roman" pitchFamily="18" charset="0"/>
                <a:cs typeface="Times New Roman" pitchFamily="18" charset="0"/>
              </a:rPr>
              <a:t>The  area of contact, and</a:t>
            </a:r>
          </a:p>
          <a:p>
            <a:pPr marL="514350" indent="-514350" algn="l" rtl="0">
              <a:lnSpc>
                <a:spcPct val="150000"/>
              </a:lnSpc>
              <a:buFont typeface="+mj-lt"/>
              <a:buAutoNum type="arabicPeriod"/>
            </a:pPr>
            <a:r>
              <a:rPr lang="en-US" sz="2400" b="1" dirty="0">
                <a:solidFill>
                  <a:srgbClr val="00B0F0"/>
                </a:solidFill>
                <a:latin typeface="Times New Roman" pitchFamily="18" charset="0"/>
                <a:cs typeface="Times New Roman" pitchFamily="18" charset="0"/>
              </a:rPr>
              <a:t>The  thermal conductivity of the materials</a:t>
            </a:r>
            <a:r>
              <a:rPr lang="en-US" sz="2800" b="1" dirty="0">
                <a:latin typeface="Times New Roman" pitchFamily="18" charset="0"/>
                <a:cs typeface="Times New Roman" pitchFamily="18" charset="0"/>
              </a:rPr>
              <a:t>. </a:t>
            </a:r>
          </a:p>
        </p:txBody>
      </p:sp>
      <p:sp>
        <p:nvSpPr>
          <p:cNvPr id="4" name="عنصر نائب للتذييل 3"/>
          <p:cNvSpPr>
            <a:spLocks noGrp="1"/>
          </p:cNvSpPr>
          <p:nvPr>
            <p:ph type="ftr" sz="quarter" idx="11"/>
          </p:nvPr>
        </p:nvSpPr>
        <p:spPr/>
        <p:txBody>
          <a:bodyPr/>
          <a:lstStyle/>
          <a:p>
            <a:r>
              <a:rPr lang="en-US"/>
              <a:t>University of Basrah-College of Medicine-Physiol2ogy Department</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6</a:t>
            </a:fld>
            <a:endParaRPr lang="ar-SA"/>
          </a:p>
        </p:txBody>
      </p:sp>
    </p:spTree>
    <p:custDataLst>
      <p:tags r:id="rId1"/>
    </p:custDataLst>
    <p:extLst>
      <p:ext uri="{BB962C8B-B14F-4D97-AF65-F5344CB8AC3E}">
        <p14:creationId xmlns:p14="http://schemas.microsoft.com/office/powerpoint/2010/main" val="25854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424936" cy="1569660"/>
          </a:xfrm>
          <a:prstGeom prst="rect">
            <a:avLst/>
          </a:prstGeom>
        </p:spPr>
        <p:txBody>
          <a:bodyPr wrap="square">
            <a:spAutoFit/>
          </a:bodyPr>
          <a:lstStyle/>
          <a:p>
            <a:pPr algn="l" rtl="0"/>
            <a:r>
              <a:rPr lang="en-US" sz="2400" b="1" dirty="0">
                <a:latin typeface="Times New Roman" pitchFamily="18" charset="0"/>
                <a:cs typeface="Times New Roman" pitchFamily="18" charset="0"/>
              </a:rPr>
              <a:t>This can be done by several ways </a:t>
            </a:r>
            <a:r>
              <a:rPr lang="en-US" sz="2400" b="1" dirty="0">
                <a:solidFill>
                  <a:srgbClr val="FF0000"/>
                </a:solidFill>
                <a:latin typeface="Times New Roman" pitchFamily="18" charset="0"/>
                <a:cs typeface="Times New Roman" pitchFamily="18" charset="0"/>
              </a:rPr>
              <a:t>such as hot bath, hot packs, and electric heating pad. </a:t>
            </a:r>
          </a:p>
          <a:p>
            <a:pPr algn="l" rtl="0"/>
            <a:r>
              <a:rPr lang="en-US" sz="2400" b="1" dirty="0">
                <a:latin typeface="Times New Roman" pitchFamily="18" charset="0"/>
                <a:cs typeface="Times New Roman" pitchFamily="18" charset="0"/>
              </a:rPr>
              <a:t>   This can lead to local surface heating and using in the treatment of arthritis, neuritis, strains, sinusitis and back pain.</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932167"/>
            <a:ext cx="421196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20888"/>
            <a:ext cx="4104455" cy="38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7</a:t>
            </a:fld>
            <a:endParaRPr lang="ar-SA"/>
          </a:p>
        </p:txBody>
      </p:sp>
    </p:spTree>
    <p:custDataLst>
      <p:tags r:id="rId1"/>
    </p:custDataLst>
    <p:extLst>
      <p:ext uri="{BB962C8B-B14F-4D97-AF65-F5344CB8AC3E}">
        <p14:creationId xmlns:p14="http://schemas.microsoft.com/office/powerpoint/2010/main" val="193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964488" cy="3903954"/>
          </a:xfrm>
          <a:prstGeom prst="rect">
            <a:avLst/>
          </a:prstGeom>
        </p:spPr>
        <p:txBody>
          <a:bodyPr wrap="square">
            <a:spAutoFit/>
          </a:bodyPr>
          <a:lstStyle/>
          <a:p>
            <a:pPr algn="l" rtl="0">
              <a:lnSpc>
                <a:spcPct val="150000"/>
              </a:lnSpc>
            </a:pPr>
            <a:r>
              <a:rPr lang="en-US" sz="2400" b="1" dirty="0">
                <a:solidFill>
                  <a:srgbClr val="FF0000"/>
                </a:solidFill>
                <a:latin typeface="Times New Roman" pitchFamily="18" charset="0"/>
                <a:cs typeface="Times New Roman" pitchFamily="18" charset="0"/>
              </a:rPr>
              <a:t>2.Radiant (IR) heat </a:t>
            </a:r>
            <a:endParaRPr lang="en-US" sz="2400" dirty="0">
              <a:solidFill>
                <a:srgbClr val="FF0000"/>
              </a:solidFill>
              <a:latin typeface="Times New Roman" pitchFamily="18" charset="0"/>
              <a:cs typeface="Times New Roman" pitchFamily="18" charset="0"/>
            </a:endParaRPr>
          </a:p>
          <a:p>
            <a:pPr algn="l" rtl="0">
              <a:lnSpc>
                <a:spcPct val="150000"/>
              </a:lnSpc>
            </a:pPr>
            <a:r>
              <a:rPr lang="en-US" sz="2400" b="1" dirty="0">
                <a:latin typeface="Times New Roman" pitchFamily="18" charset="0"/>
                <a:cs typeface="Times New Roman" pitchFamily="18" charset="0"/>
              </a:rPr>
              <a:t>Is used for heating of the body. </a:t>
            </a:r>
          </a:p>
          <a:p>
            <a:pPr marL="457200" indent="-457200" algn="l" rtl="0">
              <a:lnSpc>
                <a:spcPct val="150000"/>
              </a:lnSpc>
              <a:buFont typeface="Arial" pitchFamily="34" charset="0"/>
              <a:buChar char="•"/>
            </a:pPr>
            <a:r>
              <a:rPr lang="en-US" sz="2400" b="1" dirty="0">
                <a:latin typeface="Times New Roman" pitchFamily="18" charset="0"/>
                <a:cs typeface="Times New Roman" pitchFamily="18" charset="0"/>
              </a:rPr>
              <a:t>Wavelengths used between 800 and 40,000nm.</a:t>
            </a:r>
          </a:p>
          <a:p>
            <a:pPr marL="457200" indent="-457200" algn="l" rtl="0">
              <a:lnSpc>
                <a:spcPct val="150000"/>
              </a:lnSpc>
              <a:buFont typeface="Arial" pitchFamily="34" charset="0"/>
              <a:buChar char="•"/>
            </a:pPr>
            <a:r>
              <a:rPr lang="en-US" sz="2400" b="1" dirty="0">
                <a:latin typeface="Times New Roman" pitchFamily="18" charset="0"/>
                <a:cs typeface="Times New Roman" pitchFamily="18" charset="0"/>
              </a:rPr>
              <a:t>The wave penetrate the skin about 3mm and increase the surface temperature. </a:t>
            </a:r>
          </a:p>
          <a:p>
            <a:pPr marL="457200" indent="-457200" algn="l" rtl="0">
              <a:lnSpc>
                <a:spcPct val="150000"/>
              </a:lnSpc>
              <a:buFont typeface="Arial" pitchFamily="34" charset="0"/>
              <a:buChar char="•"/>
            </a:pPr>
            <a:r>
              <a:rPr lang="en-US" sz="2400" b="1" dirty="0">
                <a:latin typeface="Times New Roman" pitchFamily="18" charset="0"/>
                <a:cs typeface="Times New Roman" pitchFamily="18" charset="0"/>
              </a:rPr>
              <a:t>Excessive exposure causes reddening (erythematic) and some times swelling (edema). </a:t>
            </a:r>
            <a:endParaRPr lang="en-US" sz="2400" dirty="0">
              <a:latin typeface="Times New Roman" pitchFamily="18" charset="0"/>
              <a:cs typeface="Times New Roman" pitchFamily="18" charset="0"/>
            </a:endParaRPr>
          </a:p>
        </p:txBody>
      </p:sp>
      <p:sp>
        <p:nvSpPr>
          <p:cNvPr id="3" name="عنصر نائب للتذييل 2"/>
          <p:cNvSpPr>
            <a:spLocks noGrp="1"/>
          </p:cNvSpPr>
          <p:nvPr>
            <p:ph type="ftr" sz="quarter" idx="11"/>
          </p:nvPr>
        </p:nvSpPr>
        <p:spPr/>
        <p:txBody>
          <a:bodyPr/>
          <a:lstStyle/>
          <a:p>
            <a:r>
              <a:rPr lang="en-US"/>
              <a:t>University of Basrah-College of Medicine-Physiol2ogy Department</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8</a:t>
            </a:fld>
            <a:endParaRPr lang="ar-SA"/>
          </a:p>
        </p:txBody>
      </p:sp>
    </p:spTree>
    <p:custDataLst>
      <p:tags r:id="rId1"/>
    </p:custDataLst>
    <p:extLst>
      <p:ext uri="{BB962C8B-B14F-4D97-AF65-F5344CB8AC3E}">
        <p14:creationId xmlns:p14="http://schemas.microsoft.com/office/powerpoint/2010/main" val="367196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360" y="260648"/>
            <a:ext cx="8208912" cy="1200329"/>
          </a:xfrm>
          <a:prstGeom prst="rect">
            <a:avLst/>
          </a:prstGeom>
        </p:spPr>
        <p:txBody>
          <a:bodyPr wrap="square">
            <a:spAutoFit/>
          </a:bodyPr>
          <a:lstStyle/>
          <a:p>
            <a:pPr algn="l" rtl="0"/>
            <a:r>
              <a:rPr lang="en-US" sz="2400" b="1" dirty="0">
                <a:latin typeface="Times New Roman" pitchFamily="18" charset="0"/>
                <a:cs typeface="Times New Roman" pitchFamily="18" charset="0"/>
              </a:rPr>
              <a:t>      Irradiative heating is generally used for the same conditions as conductive heating , but is considered to be </a:t>
            </a:r>
            <a:r>
              <a:rPr lang="en-US" sz="2400" b="1" u="sng" dirty="0">
                <a:solidFill>
                  <a:srgbClr val="FF0000"/>
                </a:solidFill>
                <a:latin typeface="Times New Roman" pitchFamily="18" charset="0"/>
                <a:cs typeface="Times New Roman" pitchFamily="18" charset="0"/>
              </a:rPr>
              <a:t>more effective </a:t>
            </a:r>
            <a:r>
              <a:rPr lang="en-US" sz="2400" b="1" dirty="0">
                <a:solidFill>
                  <a:srgbClr val="FF0000"/>
                </a:solidFill>
                <a:latin typeface="Times New Roman" pitchFamily="18" charset="0"/>
                <a:cs typeface="Times New Roman" pitchFamily="18" charset="0"/>
              </a:rPr>
              <a:t>because the heat penetrates deeper. </a:t>
            </a:r>
            <a:endParaRPr lang="ar-IQ" sz="2400" dirty="0">
              <a:solidFill>
                <a:srgbClr val="FF0000"/>
              </a:solidFill>
            </a:endParaRPr>
          </a:p>
        </p:txBody>
      </p:sp>
      <p:sp>
        <p:nvSpPr>
          <p:cNvPr id="3" name="AutoShape 2" descr="نتيجة بحث الصور عن ‪Heat can transfer by conduction in body‬‏"/>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4" descr="نتيجة بحث الصور عن ‪Heat can transfer by conduction in body‬‏"/>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32857"/>
            <a:ext cx="6842373" cy="445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تذييل 4"/>
          <p:cNvSpPr>
            <a:spLocks noGrp="1"/>
          </p:cNvSpPr>
          <p:nvPr>
            <p:ph type="ftr" sz="quarter" idx="11"/>
          </p:nvPr>
        </p:nvSpPr>
        <p:spPr/>
        <p:txBody>
          <a:bodyPr/>
          <a:lstStyle/>
          <a:p>
            <a:r>
              <a:rPr lang="en-US"/>
              <a:t>University of Basrah-College of Medicine-Physiol2ogy Department</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9</a:t>
            </a:fld>
            <a:endParaRPr lang="ar-SA"/>
          </a:p>
        </p:txBody>
      </p:sp>
    </p:spTree>
    <p:extLst>
      <p:ext uri="{BB962C8B-B14F-4D97-AF65-F5344CB8AC3E}">
        <p14:creationId xmlns:p14="http://schemas.microsoft.com/office/powerpoint/2010/main" val="2983073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3.8|5.7|26.4|18.7"/>
</p:tagLst>
</file>

<file path=ppt/tags/tag10.xml><?xml version="1.0" encoding="utf-8"?>
<p:tagLst xmlns:a="http://schemas.openxmlformats.org/drawingml/2006/main" xmlns:r="http://schemas.openxmlformats.org/officeDocument/2006/relationships" xmlns:p="http://schemas.openxmlformats.org/presentationml/2006/main">
  <p:tag name="TIMING" val="|7|28.2|23.4|24.2|26.3"/>
</p:tagLst>
</file>

<file path=ppt/tags/tag11.xml><?xml version="1.0" encoding="utf-8"?>
<p:tagLst xmlns:a="http://schemas.openxmlformats.org/drawingml/2006/main" xmlns:r="http://schemas.openxmlformats.org/officeDocument/2006/relationships" xmlns:p="http://schemas.openxmlformats.org/presentationml/2006/main">
  <p:tag name="TIMING" val="|17.8|13|49.5|67.4|35.3"/>
</p:tagLst>
</file>

<file path=ppt/tags/tag12.xml><?xml version="1.0" encoding="utf-8"?>
<p:tagLst xmlns:a="http://schemas.openxmlformats.org/drawingml/2006/main" xmlns:r="http://schemas.openxmlformats.org/officeDocument/2006/relationships" xmlns:p="http://schemas.openxmlformats.org/presentationml/2006/main">
  <p:tag name="TIMING" val="|27.6"/>
</p:tagLst>
</file>

<file path=ppt/tags/tag13.xml><?xml version="1.0" encoding="utf-8"?>
<p:tagLst xmlns:a="http://schemas.openxmlformats.org/drawingml/2006/main" xmlns:r="http://schemas.openxmlformats.org/officeDocument/2006/relationships" xmlns:p="http://schemas.openxmlformats.org/presentationml/2006/main">
  <p:tag name="TIMING" val="|26.4|25.8|8.4|41.6"/>
</p:tagLst>
</file>

<file path=ppt/tags/tag14.xml><?xml version="1.0" encoding="utf-8"?>
<p:tagLst xmlns:a="http://schemas.openxmlformats.org/drawingml/2006/main" xmlns:r="http://schemas.openxmlformats.org/officeDocument/2006/relationships" xmlns:p="http://schemas.openxmlformats.org/presentationml/2006/main">
  <p:tag name="TIMING" val="|1.8|50.9"/>
</p:tagLst>
</file>

<file path=ppt/tags/tag15.xml><?xml version="1.0" encoding="utf-8"?>
<p:tagLst xmlns:a="http://schemas.openxmlformats.org/drawingml/2006/main" xmlns:r="http://schemas.openxmlformats.org/officeDocument/2006/relationships" xmlns:p="http://schemas.openxmlformats.org/presentationml/2006/main">
  <p:tag name="TIMING" val="|20.3|26|22.9"/>
</p:tagLst>
</file>

<file path=ppt/tags/tag16.xml><?xml version="1.0" encoding="utf-8"?>
<p:tagLst xmlns:a="http://schemas.openxmlformats.org/drawingml/2006/main" xmlns:r="http://schemas.openxmlformats.org/officeDocument/2006/relationships" xmlns:p="http://schemas.openxmlformats.org/presentationml/2006/main">
  <p:tag name="TIMING" val="|0.4|50.6"/>
</p:tagLst>
</file>

<file path=ppt/tags/tag2.xml><?xml version="1.0" encoding="utf-8"?>
<p:tagLst xmlns:a="http://schemas.openxmlformats.org/drawingml/2006/main" xmlns:r="http://schemas.openxmlformats.org/officeDocument/2006/relationships" xmlns:p="http://schemas.openxmlformats.org/presentationml/2006/main">
  <p:tag name="TIMING" val="|13.8|24.1|24.9|16.3|26.6"/>
</p:tagLst>
</file>

<file path=ppt/tags/tag3.xml><?xml version="1.0" encoding="utf-8"?>
<p:tagLst xmlns:a="http://schemas.openxmlformats.org/drawingml/2006/main" xmlns:r="http://schemas.openxmlformats.org/officeDocument/2006/relationships" xmlns:p="http://schemas.openxmlformats.org/presentationml/2006/main">
  <p:tag name="TIMING" val="|39.7"/>
</p:tagLst>
</file>

<file path=ppt/tags/tag4.xml><?xml version="1.0" encoding="utf-8"?>
<p:tagLst xmlns:a="http://schemas.openxmlformats.org/drawingml/2006/main" xmlns:r="http://schemas.openxmlformats.org/officeDocument/2006/relationships" xmlns:p="http://schemas.openxmlformats.org/presentationml/2006/main">
  <p:tag name="TIMING" val="|26.1|21.4|32"/>
</p:tagLst>
</file>

<file path=ppt/tags/tag5.xml><?xml version="1.0" encoding="utf-8"?>
<p:tagLst xmlns:a="http://schemas.openxmlformats.org/drawingml/2006/main" xmlns:r="http://schemas.openxmlformats.org/officeDocument/2006/relationships" xmlns:p="http://schemas.openxmlformats.org/presentationml/2006/main">
  <p:tag name="TIMING" val="|18.9|15.3"/>
</p:tagLst>
</file>

<file path=ppt/tags/tag6.xml><?xml version="1.0" encoding="utf-8"?>
<p:tagLst xmlns:a="http://schemas.openxmlformats.org/drawingml/2006/main" xmlns:r="http://schemas.openxmlformats.org/officeDocument/2006/relationships" xmlns:p="http://schemas.openxmlformats.org/presentationml/2006/main">
  <p:tag name="TIMING" val="|29|32.5|37|41.1"/>
</p:tagLst>
</file>

<file path=ppt/tags/tag7.xml><?xml version="1.0" encoding="utf-8"?>
<p:tagLst xmlns:a="http://schemas.openxmlformats.org/drawingml/2006/main" xmlns:r="http://schemas.openxmlformats.org/officeDocument/2006/relationships" xmlns:p="http://schemas.openxmlformats.org/presentationml/2006/main">
  <p:tag name="TIMING" val="|0.6|35.6"/>
</p:tagLst>
</file>

<file path=ppt/tags/tag8.xml><?xml version="1.0" encoding="utf-8"?>
<p:tagLst xmlns:a="http://schemas.openxmlformats.org/drawingml/2006/main" xmlns:r="http://schemas.openxmlformats.org/officeDocument/2006/relationships" xmlns:p="http://schemas.openxmlformats.org/presentationml/2006/main">
  <p:tag name="TIMING" val="|12.8|10.4|32.2"/>
</p:tagLst>
</file>

<file path=ppt/tags/tag9.xml><?xml version="1.0" encoding="utf-8"?>
<p:tagLst xmlns:a="http://schemas.openxmlformats.org/drawingml/2006/main" xmlns:r="http://schemas.openxmlformats.org/officeDocument/2006/relationships" xmlns:p="http://schemas.openxmlformats.org/presentationml/2006/main">
  <p:tag name="TIMING" val="|3.8|7.9|10.9|12.6"/>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TotalTime>
  <Words>2401</Words>
  <Application>Microsoft Office PowerPoint</Application>
  <PresentationFormat>عرض على الشاشة (4:3)</PresentationFormat>
  <Paragraphs>229</Paragraphs>
  <Slides>36</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36</vt:i4>
      </vt:variant>
    </vt:vector>
  </HeadingPairs>
  <TitlesOfParts>
    <vt:vector size="45" baseType="lpstr">
      <vt:lpstr>Arial</vt:lpstr>
      <vt:lpstr>Arial Black</vt:lpstr>
      <vt:lpstr>Arial Narrow</vt:lpstr>
      <vt:lpstr>Brush Script MT</vt:lpstr>
      <vt:lpstr>Calibri</vt:lpstr>
      <vt:lpstr>Symbol</vt:lpstr>
      <vt:lpstr>Times New Roman</vt:lpstr>
      <vt:lpstr>Wingdings</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ahmed ali</cp:lastModifiedBy>
  <cp:revision>87</cp:revision>
  <dcterms:created xsi:type="dcterms:W3CDTF">2020-01-14T21:04:08Z</dcterms:created>
  <dcterms:modified xsi:type="dcterms:W3CDTF">2022-01-21T18:05:43Z</dcterms:modified>
</cp:coreProperties>
</file>